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58" r:id="rId1"/>
  </p:sldMasterIdLst>
  <p:notesMasterIdLst>
    <p:notesMasterId r:id="rId22"/>
  </p:notesMasterIdLst>
  <p:handoutMasterIdLst>
    <p:handoutMasterId r:id="rId23"/>
  </p:handoutMasterIdLst>
  <p:sldIdLst>
    <p:sldId id="316" r:id="rId2"/>
    <p:sldId id="399" r:id="rId3"/>
    <p:sldId id="400" r:id="rId4"/>
    <p:sldId id="412" r:id="rId5"/>
    <p:sldId id="413" r:id="rId6"/>
    <p:sldId id="414" r:id="rId7"/>
    <p:sldId id="415" r:id="rId8"/>
    <p:sldId id="416" r:id="rId9"/>
    <p:sldId id="417" r:id="rId10"/>
    <p:sldId id="418" r:id="rId11"/>
    <p:sldId id="419" r:id="rId12"/>
    <p:sldId id="423" r:id="rId13"/>
    <p:sldId id="421" r:id="rId14"/>
    <p:sldId id="422" r:id="rId15"/>
    <p:sldId id="359" r:id="rId16"/>
    <p:sldId id="356" r:id="rId17"/>
    <p:sldId id="387" r:id="rId18"/>
    <p:sldId id="390" r:id="rId19"/>
    <p:sldId id="386" r:id="rId20"/>
    <p:sldId id="389" r:id="rId21"/>
  </p:sldIdLst>
  <p:sldSz cx="12192000" cy="6858000"/>
  <p:notesSz cx="6858000" cy="9144000"/>
  <p:custDataLst>
    <p:tags r:id="rId2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6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00"/>
    <a:srgbClr val="F2D3A6"/>
    <a:srgbClr val="E2B200"/>
    <a:srgbClr val="FFD399"/>
    <a:srgbClr val="FED894"/>
    <a:srgbClr val="FAC988"/>
    <a:srgbClr val="FF9966"/>
    <a:srgbClr val="FFCC00"/>
    <a:srgbClr val="F9F8E0"/>
    <a:srgbClr val="DE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6" autoAdjust="0"/>
    <p:restoredTop sz="42873" autoAdjust="0"/>
  </p:normalViewPr>
  <p:slideViewPr>
    <p:cSldViewPr showGuides="1">
      <p:cViewPr varScale="1">
        <p:scale>
          <a:sx n="50" d="100"/>
          <a:sy n="50" d="100"/>
        </p:scale>
        <p:origin x="2140" y="40"/>
      </p:cViewPr>
      <p:guideLst>
        <p:guide pos="3840"/>
        <p:guide orient="horz" pos="2160"/>
      </p:guideLst>
    </p:cSldViewPr>
  </p:slideViewPr>
  <p:notesTextViewPr>
    <p:cViewPr>
      <p:scale>
        <a:sx n="3" d="2"/>
        <a:sy n="3" d="2"/>
      </p:scale>
      <p:origin x="0" y="0"/>
    </p:cViewPr>
  </p:notesTextViewPr>
  <p:sorterViewPr>
    <p:cViewPr>
      <p:scale>
        <a:sx n="87" d="100"/>
        <a:sy n="87" d="100"/>
      </p:scale>
      <p:origin x="0" y="-1230"/>
    </p:cViewPr>
  </p:sorterViewPr>
  <p:notesViewPr>
    <p:cSldViewPr showGuides="1">
      <p:cViewPr varScale="1">
        <p:scale>
          <a:sx n="85" d="100"/>
          <a:sy n="85" d="100"/>
        </p:scale>
        <p:origin x="38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Hvad betyder barnets lov særligt for jer?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800" b="1" dirty="0" smtClean="0"/>
            <a:t>Faglig vurdering</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lvl="0" defTabSz="488950">
            <a:lnSpc>
              <a:spcPct val="90000"/>
            </a:lnSpc>
            <a:spcBef>
              <a:spcPct val="0"/>
            </a:spcBef>
            <a:spcAft>
              <a:spcPct val="35000"/>
            </a:spcAft>
          </a:pPr>
          <a:r>
            <a:rPr lang="da-DK" sz="1800" b="1" i="0" dirty="0" smtClean="0"/>
            <a:t>Børn og unges inddragelse</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r>
            <a:rPr lang="da-DK" sz="1800" b="1" dirty="0" smtClean="0"/>
            <a:t>Tilrettelæggelse </a:t>
          </a:r>
          <a:endParaRPr lang="da-DK" sz="18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lvl="0" defTabSz="533400">
            <a:lnSpc>
              <a:spcPct val="90000"/>
            </a:lnSpc>
            <a:spcBef>
              <a:spcPct val="0"/>
            </a:spcBef>
            <a:spcAft>
              <a:spcPct val="35000"/>
            </a:spcAft>
          </a:pPr>
          <a:r>
            <a:rPr lang="da-DK" sz="1800" b="1" dirty="0" smtClean="0"/>
            <a:t>Kontinuitet og stabilitet</a:t>
          </a:r>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2000" b="1" dirty="0" smtClean="0"/>
            <a:t>Hvad betyder barnets lov særligt for jer?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solidFill>
          <a:schemeClr val="accent6">
            <a:hueOff val="0"/>
            <a:satOff val="0"/>
            <a:lumOff val="0"/>
            <a:alpha val="16000"/>
          </a:schemeClr>
        </a:solidFill>
      </dgm:spPr>
      <dgm:t>
        <a:bodyPr/>
        <a:lstStyle/>
        <a:p>
          <a:r>
            <a:rPr lang="da-DK" sz="2000" b="1" dirty="0" smtClean="0"/>
            <a:t>Faglig vurdering</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effectLst>
          <a:glow rad="228600">
            <a:schemeClr val="accent6">
              <a:satMod val="175000"/>
              <a:alpha val="40000"/>
            </a:schemeClr>
          </a:glow>
        </a:effectLst>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lvl="0" defTabSz="488950">
            <a:lnSpc>
              <a:spcPct val="90000"/>
            </a:lnSpc>
            <a:spcBef>
              <a:spcPct val="0"/>
            </a:spcBef>
            <a:spcAft>
              <a:spcPct val="35000"/>
            </a:spcAft>
          </a:pPr>
          <a:endParaRPr lang="da-DK" sz="1200" b="1" i="0" dirty="0" smtClean="0"/>
        </a:p>
        <a:p>
          <a:pPr lvl="0" defTabSz="488950">
            <a:lnSpc>
              <a:spcPct val="90000"/>
            </a:lnSpc>
            <a:spcBef>
              <a:spcPct val="0"/>
            </a:spcBef>
            <a:spcAft>
              <a:spcPct val="35000"/>
            </a:spcAft>
          </a:pPr>
          <a:r>
            <a:rPr lang="da-DK" sz="2000" b="1" i="0" dirty="0" smtClean="0"/>
            <a:t>Børn og unges inddragelse</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solidFill>
          <a:schemeClr val="accent6">
            <a:hueOff val="0"/>
            <a:satOff val="0"/>
            <a:lumOff val="0"/>
            <a:alpha val="16000"/>
          </a:schemeClr>
        </a:solidFill>
      </dgm:spPr>
      <dgm:t>
        <a:bodyPr/>
        <a:lstStyle/>
        <a:p>
          <a:r>
            <a:rPr lang="da-DK" sz="2000" b="1" dirty="0" smtClean="0"/>
            <a:t>Tilrettelæggelse</a:t>
          </a:r>
          <a:endParaRPr lang="da-DK" sz="20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DC1ED769-79BF-4D8B-9F60-90EA20D5F97A}">
      <dgm:prSet custT="1"/>
      <dgm:spPr>
        <a:solidFill>
          <a:schemeClr val="accent6">
            <a:hueOff val="0"/>
            <a:satOff val="0"/>
            <a:lumOff val="0"/>
            <a:alpha val="16000"/>
          </a:schemeClr>
        </a:solidFill>
      </dgm:spPr>
      <dgm:t>
        <a:bodyPr/>
        <a:lstStyle/>
        <a:p>
          <a:pPr lvl="0" defTabSz="533400">
            <a:lnSpc>
              <a:spcPct val="90000"/>
            </a:lnSpc>
            <a:spcBef>
              <a:spcPct val="0"/>
            </a:spcBef>
            <a:spcAft>
              <a:spcPct val="35000"/>
            </a:spcAft>
          </a:pPr>
          <a:r>
            <a:rPr lang="da-DK" sz="2000" b="1" dirty="0" smtClean="0"/>
            <a:t>Kontinuitet og stabilitet</a:t>
          </a:r>
        </a:p>
      </dgm:t>
    </dgm:pt>
    <dgm:pt modelId="{D111A469-F7AB-4E8D-8EEF-DCD447570865}" type="sibTrans" cxnId="{D5CA282E-2560-4A0B-86D2-D9D23E29832E}">
      <dgm:prSet/>
      <dgm:spPr/>
      <dgm:t>
        <a:bodyPr/>
        <a:lstStyle/>
        <a:p>
          <a:endParaRPr lang="da-DK"/>
        </a:p>
      </dgm:t>
    </dgm:pt>
    <dgm:pt modelId="{5C91B40A-D2F3-450F-B4EC-747A408BC438}" type="parTrans" cxnId="{D5CA282E-2560-4A0B-86D2-D9D23E29832E}">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custLinFactNeighborX="0"/>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2000" b="1" dirty="0" smtClean="0"/>
            <a:t>Hvad betyder barnets lov særligt for jer?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effectLst>
          <a:glow rad="228600">
            <a:schemeClr val="accent6">
              <a:satMod val="175000"/>
              <a:alpha val="40000"/>
            </a:schemeClr>
          </a:glow>
        </a:effectLst>
      </dgm:spPr>
      <dgm:t>
        <a:bodyPr/>
        <a:lstStyle/>
        <a:p>
          <a:r>
            <a:rPr lang="da-DK" sz="2000" b="1" dirty="0" smtClean="0"/>
            <a:t>Faglig vurdering</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solidFill>
          <a:schemeClr val="accent6">
            <a:hueOff val="0"/>
            <a:satOff val="0"/>
            <a:lumOff val="0"/>
            <a:alpha val="16000"/>
          </a:schemeClr>
        </a:solidFill>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lvl="0" defTabSz="488950">
            <a:lnSpc>
              <a:spcPct val="90000"/>
            </a:lnSpc>
            <a:spcBef>
              <a:spcPct val="0"/>
            </a:spcBef>
            <a:spcAft>
              <a:spcPct val="35000"/>
            </a:spcAft>
          </a:pPr>
          <a:endParaRPr lang="da-DK" sz="1200" b="1" i="0" dirty="0" smtClean="0"/>
        </a:p>
        <a:p>
          <a:pPr lvl="0" defTabSz="488950">
            <a:lnSpc>
              <a:spcPct val="90000"/>
            </a:lnSpc>
            <a:spcBef>
              <a:spcPct val="0"/>
            </a:spcBef>
            <a:spcAft>
              <a:spcPct val="35000"/>
            </a:spcAft>
          </a:pPr>
          <a:r>
            <a:rPr lang="da-DK" sz="2000" b="1" i="0" dirty="0" smtClean="0"/>
            <a:t>Børn og unges inddragelse</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solidFill>
          <a:schemeClr val="accent6"/>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da-DK" sz="2000" b="1" dirty="0" smtClean="0"/>
            <a:t>Tilrettelæggelse</a:t>
          </a:r>
          <a:r>
            <a:rPr lang="da-DK" sz="1600" b="1" dirty="0" smtClean="0"/>
            <a:t> </a:t>
          </a:r>
          <a:endParaRPr lang="da-DK" sz="16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a:solidFill>
          <a:schemeClr val="accent6">
            <a:hueOff val="0"/>
            <a:satOff val="0"/>
            <a:lumOff val="0"/>
            <a:alpha val="16000"/>
          </a:schemeClr>
        </a:solidFill>
      </dgm:spPr>
      <dgm:t>
        <a:bodyPr/>
        <a:lstStyle/>
        <a:p>
          <a:pPr lvl="0" defTabSz="533400">
            <a:lnSpc>
              <a:spcPct val="90000"/>
            </a:lnSpc>
            <a:spcBef>
              <a:spcPct val="0"/>
            </a:spcBef>
            <a:spcAft>
              <a:spcPct val="35000"/>
            </a:spcAft>
          </a:pPr>
          <a:r>
            <a:rPr lang="da-DK" sz="2000" b="1" dirty="0" smtClean="0"/>
            <a:t>Kontinuitet og stabilitet</a:t>
          </a:r>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custLinFactNeighborX="-5263" custLinFactNeighborY="-99"/>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2000" b="1" dirty="0" smtClean="0"/>
            <a:t>Hvad betyder barnets lov særligt for jer?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solidFill>
          <a:schemeClr val="accent6">
            <a:hueOff val="0"/>
            <a:satOff val="0"/>
            <a:lumOff val="0"/>
            <a:alpha val="16000"/>
          </a:schemeClr>
        </a:solidFill>
      </dgm:spPr>
      <dgm:t>
        <a:bodyPr/>
        <a:lstStyle/>
        <a:p>
          <a:endParaRPr lang="da-DK" sz="2000" b="1" dirty="0" smtClean="0"/>
        </a:p>
        <a:p>
          <a:r>
            <a:rPr lang="da-DK" sz="2000" b="1" dirty="0" smtClean="0"/>
            <a:t>Faglig vurdering</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solidFill>
          <a:schemeClr val="accent6">
            <a:hueOff val="0"/>
            <a:satOff val="0"/>
            <a:lumOff val="0"/>
            <a:alpha val="16000"/>
          </a:schemeClr>
        </a:solidFill>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lvl="0" defTabSz="488950">
            <a:lnSpc>
              <a:spcPct val="90000"/>
            </a:lnSpc>
            <a:spcBef>
              <a:spcPct val="0"/>
            </a:spcBef>
            <a:spcAft>
              <a:spcPct val="35000"/>
            </a:spcAft>
          </a:pPr>
          <a:endParaRPr lang="da-DK" sz="2000" b="1" i="0" dirty="0" smtClean="0"/>
        </a:p>
        <a:p>
          <a:pPr lvl="0" defTabSz="488950">
            <a:lnSpc>
              <a:spcPct val="90000"/>
            </a:lnSpc>
            <a:spcBef>
              <a:spcPct val="0"/>
            </a:spcBef>
            <a:spcAft>
              <a:spcPct val="35000"/>
            </a:spcAft>
          </a:pPr>
          <a:r>
            <a:rPr lang="da-DK" sz="2000" b="1" i="0" dirty="0" smtClean="0"/>
            <a:t>Børn og unges inddragelse</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solidFill>
          <a:schemeClr val="accent6">
            <a:hueOff val="0"/>
            <a:satOff val="0"/>
            <a:lumOff val="0"/>
            <a:alpha val="16000"/>
          </a:schemeClr>
        </a:solidFill>
      </dgm:spPr>
      <dgm:t>
        <a:bodyPr/>
        <a:lstStyle/>
        <a:p>
          <a:r>
            <a:rPr lang="da-DK" sz="2000" b="1" dirty="0" smtClean="0"/>
            <a:t>Tilrettelæggelse </a:t>
          </a:r>
          <a:endParaRPr lang="da-DK" sz="20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a:effectLst>
          <a:glow rad="228600">
            <a:schemeClr val="accent6">
              <a:satMod val="175000"/>
              <a:alpha val="40000"/>
            </a:schemeClr>
          </a:glow>
        </a:effectLst>
      </dgm:spPr>
      <dgm:t>
        <a:bodyPr/>
        <a:lstStyle/>
        <a:p>
          <a:pPr lvl="0" defTabSz="533400">
            <a:lnSpc>
              <a:spcPct val="90000"/>
            </a:lnSpc>
            <a:spcBef>
              <a:spcPct val="0"/>
            </a:spcBef>
            <a:spcAft>
              <a:spcPct val="35000"/>
            </a:spcAft>
          </a:pPr>
          <a:r>
            <a:rPr lang="da-DK" sz="2000" b="1" dirty="0" smtClean="0"/>
            <a:t>Kontinuitet og stabilitet</a:t>
          </a:r>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b="1" kern="1200" dirty="0" smtClean="0"/>
            <a:t>Faglig vurdering</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lvl="0" algn="ctr" defTabSz="488950">
            <a:lnSpc>
              <a:spcPct val="90000"/>
            </a:lnSpc>
            <a:spcBef>
              <a:spcPct val="0"/>
            </a:spcBef>
            <a:spcAft>
              <a:spcPct val="35000"/>
            </a:spcAft>
          </a:pPr>
          <a:r>
            <a:rPr lang="da-DK" sz="1800" b="1" i="0" kern="1200" dirty="0" smtClean="0"/>
            <a:t>Børn og unges inddragelse</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b="1" kern="1200" dirty="0" smtClean="0"/>
            <a:t>Tilrettelæggelse </a:t>
          </a:r>
          <a:endParaRPr lang="da-DK" sz="18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533400">
            <a:lnSpc>
              <a:spcPct val="90000"/>
            </a:lnSpc>
            <a:spcBef>
              <a:spcPct val="0"/>
            </a:spcBef>
            <a:spcAft>
              <a:spcPct val="35000"/>
            </a:spcAft>
          </a:pPr>
          <a:r>
            <a:rPr lang="da-DK" sz="1800" b="1" kern="1200" dirty="0" smtClean="0"/>
            <a:t>Kontinuitet og stabilitet</a:t>
          </a:r>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Hvad betyder barnets lov særligt for jer?</a:t>
          </a:r>
        </a:p>
      </dsp:txBody>
      <dsp:txXfrm>
        <a:off x="1207597" y="1806281"/>
        <a:ext cx="3099632" cy="51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216000" y="-216000"/>
          <a:ext cx="2340000" cy="2772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b="1" kern="1200" dirty="0" smtClean="0"/>
            <a:t>Faglig vurdering</a:t>
          </a:r>
        </a:p>
      </dsp:txBody>
      <dsp:txXfrm rot="5400000">
        <a:off x="-1" y="1"/>
        <a:ext cx="2772000" cy="1755000"/>
      </dsp:txXfrm>
    </dsp:sp>
    <dsp:sp modelId="{3508C9E1-CE83-4530-A595-8B715983CCCD}">
      <dsp:nvSpPr>
        <dsp:cNvPr id="0" name=""/>
        <dsp:cNvSpPr/>
      </dsp:nvSpPr>
      <dsp:spPr>
        <a:xfrm>
          <a:off x="2772000" y="0"/>
          <a:ext cx="2772000" cy="2340000"/>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lvl="0" algn="ctr" defTabSz="488950">
            <a:lnSpc>
              <a:spcPct val="90000"/>
            </a:lnSpc>
            <a:spcBef>
              <a:spcPct val="0"/>
            </a:spcBef>
            <a:spcAft>
              <a:spcPct val="35000"/>
            </a:spcAft>
          </a:pPr>
          <a:endParaRPr lang="da-DK" sz="1200" b="1" i="0" kern="1200" dirty="0" smtClean="0"/>
        </a:p>
        <a:p>
          <a:pPr lvl="0" algn="ctr" defTabSz="488950">
            <a:lnSpc>
              <a:spcPct val="90000"/>
            </a:lnSpc>
            <a:spcBef>
              <a:spcPct val="0"/>
            </a:spcBef>
            <a:spcAft>
              <a:spcPct val="35000"/>
            </a:spcAft>
          </a:pPr>
          <a:r>
            <a:rPr lang="da-DK" sz="2000" b="1" i="0" kern="1200" dirty="0" smtClean="0"/>
            <a:t>Børn og unges inddragelse</a:t>
          </a:r>
        </a:p>
      </dsp:txBody>
      <dsp:txXfrm>
        <a:off x="2772000" y="0"/>
        <a:ext cx="2772000" cy="1755000"/>
      </dsp:txXfrm>
    </dsp:sp>
    <dsp:sp modelId="{FFB9EBC5-8D1C-432D-9281-093BFF6C92E8}">
      <dsp:nvSpPr>
        <dsp:cNvPr id="0" name=""/>
        <dsp:cNvSpPr/>
      </dsp:nvSpPr>
      <dsp:spPr>
        <a:xfrm rot="10800000">
          <a:off x="0" y="2340000"/>
          <a:ext cx="2772000" cy="2340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b="1" kern="1200" dirty="0" smtClean="0"/>
            <a:t>Tilrettelæggelse</a:t>
          </a:r>
          <a:endParaRPr lang="da-DK" sz="2000" b="1" kern="1200" dirty="0"/>
        </a:p>
      </dsp:txBody>
      <dsp:txXfrm rot="10800000">
        <a:off x="0" y="2925000"/>
        <a:ext cx="2772000" cy="1755000"/>
      </dsp:txXfrm>
    </dsp:sp>
    <dsp:sp modelId="{A26E6F6E-5C07-4B06-9291-014A91AB8E5F}">
      <dsp:nvSpPr>
        <dsp:cNvPr id="0" name=""/>
        <dsp:cNvSpPr/>
      </dsp:nvSpPr>
      <dsp:spPr>
        <a:xfrm rot="5400000">
          <a:off x="2988000" y="2124000"/>
          <a:ext cx="2340000" cy="2772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533400">
            <a:lnSpc>
              <a:spcPct val="90000"/>
            </a:lnSpc>
            <a:spcBef>
              <a:spcPct val="0"/>
            </a:spcBef>
            <a:spcAft>
              <a:spcPct val="35000"/>
            </a:spcAft>
          </a:pPr>
          <a:r>
            <a:rPr lang="da-DK" sz="2000" b="1" kern="1200" dirty="0" smtClean="0"/>
            <a:t>Kontinuitet og stabilitet</a:t>
          </a:r>
        </a:p>
      </dsp:txBody>
      <dsp:txXfrm rot="-5400000">
        <a:off x="2772000" y="2925000"/>
        <a:ext cx="2772000" cy="1755000"/>
      </dsp:txXfrm>
    </dsp:sp>
    <dsp:sp modelId="{900ED414-C425-4D89-B181-4E2A6698B269}">
      <dsp:nvSpPr>
        <dsp:cNvPr id="0" name=""/>
        <dsp:cNvSpPr/>
      </dsp:nvSpPr>
      <dsp:spPr>
        <a:xfrm>
          <a:off x="1185930" y="2005736"/>
          <a:ext cx="3172138" cy="644775"/>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Hvad betyder barnets lov særligt for jer?</a:t>
          </a:r>
        </a:p>
      </dsp:txBody>
      <dsp:txXfrm>
        <a:off x="1217405" y="2037211"/>
        <a:ext cx="3109188" cy="581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216000" y="-216000"/>
          <a:ext cx="2340000" cy="2772000"/>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b="1" kern="1200" dirty="0" smtClean="0"/>
            <a:t>Faglig vurdering</a:t>
          </a:r>
        </a:p>
      </dsp:txBody>
      <dsp:txXfrm rot="5400000">
        <a:off x="-1" y="1"/>
        <a:ext cx="2772000" cy="1755000"/>
      </dsp:txXfrm>
    </dsp:sp>
    <dsp:sp modelId="{3508C9E1-CE83-4530-A595-8B715983CCCD}">
      <dsp:nvSpPr>
        <dsp:cNvPr id="0" name=""/>
        <dsp:cNvSpPr/>
      </dsp:nvSpPr>
      <dsp:spPr>
        <a:xfrm>
          <a:off x="2772000" y="0"/>
          <a:ext cx="2772000" cy="2340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lvl="0" algn="ctr" defTabSz="488950">
            <a:lnSpc>
              <a:spcPct val="90000"/>
            </a:lnSpc>
            <a:spcBef>
              <a:spcPct val="0"/>
            </a:spcBef>
            <a:spcAft>
              <a:spcPct val="35000"/>
            </a:spcAft>
          </a:pPr>
          <a:endParaRPr lang="da-DK" sz="1200" b="1" i="0" kern="1200" dirty="0" smtClean="0"/>
        </a:p>
        <a:p>
          <a:pPr lvl="0" algn="ctr" defTabSz="488950">
            <a:lnSpc>
              <a:spcPct val="90000"/>
            </a:lnSpc>
            <a:spcBef>
              <a:spcPct val="0"/>
            </a:spcBef>
            <a:spcAft>
              <a:spcPct val="35000"/>
            </a:spcAft>
          </a:pPr>
          <a:r>
            <a:rPr lang="da-DK" sz="2000" b="1" i="0" kern="1200" dirty="0" smtClean="0"/>
            <a:t>Børn og unges inddragelse</a:t>
          </a:r>
        </a:p>
      </dsp:txBody>
      <dsp:txXfrm>
        <a:off x="2772000" y="0"/>
        <a:ext cx="2772000" cy="1755000"/>
      </dsp:txXfrm>
    </dsp:sp>
    <dsp:sp modelId="{FFB9EBC5-8D1C-432D-9281-093BFF6C92E8}">
      <dsp:nvSpPr>
        <dsp:cNvPr id="0" name=""/>
        <dsp:cNvSpPr/>
      </dsp:nvSpPr>
      <dsp:spPr>
        <a:xfrm rot="10800000">
          <a:off x="0" y="2340000"/>
          <a:ext cx="2772000" cy="2340000"/>
        </a:xfrm>
        <a:prstGeom prst="round1Rect">
          <a:avLst/>
        </a:prstGeom>
        <a:solidFill>
          <a:schemeClr val="accent6"/>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b="1" kern="1200" dirty="0" smtClean="0"/>
            <a:t>Tilrettelæggelse</a:t>
          </a:r>
          <a:r>
            <a:rPr lang="da-DK" sz="1600" b="1" kern="1200" dirty="0" smtClean="0"/>
            <a:t> </a:t>
          </a:r>
          <a:endParaRPr lang="da-DK" sz="1600" b="1" kern="1200" dirty="0"/>
        </a:p>
      </dsp:txBody>
      <dsp:txXfrm rot="10800000">
        <a:off x="0" y="2925000"/>
        <a:ext cx="2772000" cy="1755000"/>
      </dsp:txXfrm>
    </dsp:sp>
    <dsp:sp modelId="{A26E6F6E-5C07-4B06-9291-014A91AB8E5F}">
      <dsp:nvSpPr>
        <dsp:cNvPr id="0" name=""/>
        <dsp:cNvSpPr/>
      </dsp:nvSpPr>
      <dsp:spPr>
        <a:xfrm rot="5400000">
          <a:off x="2988000" y="2124000"/>
          <a:ext cx="2340000" cy="2772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533400">
            <a:lnSpc>
              <a:spcPct val="90000"/>
            </a:lnSpc>
            <a:spcBef>
              <a:spcPct val="0"/>
            </a:spcBef>
            <a:spcAft>
              <a:spcPct val="35000"/>
            </a:spcAft>
          </a:pPr>
          <a:r>
            <a:rPr lang="da-DK" sz="2000" b="1" kern="1200" dirty="0" smtClean="0"/>
            <a:t>Kontinuitet og stabilitet</a:t>
          </a:r>
        </a:p>
      </dsp:txBody>
      <dsp:txXfrm rot="-5400000">
        <a:off x="2772000" y="2925000"/>
        <a:ext cx="2772000" cy="1755000"/>
      </dsp:txXfrm>
    </dsp:sp>
    <dsp:sp modelId="{900ED414-C425-4D89-B181-4E2A6698B269}">
      <dsp:nvSpPr>
        <dsp:cNvPr id="0" name=""/>
        <dsp:cNvSpPr/>
      </dsp:nvSpPr>
      <dsp:spPr>
        <a:xfrm>
          <a:off x="1185930" y="2005736"/>
          <a:ext cx="3172138" cy="644775"/>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Hvad betyder barnets lov særligt for jer?</a:t>
          </a:r>
        </a:p>
      </dsp:txBody>
      <dsp:txXfrm>
        <a:off x="1217405" y="2037211"/>
        <a:ext cx="3109188" cy="581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216000" y="-216000"/>
          <a:ext cx="2340000" cy="2772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da-DK" sz="2000" b="1" kern="1200" dirty="0" smtClean="0"/>
        </a:p>
        <a:p>
          <a:pPr lvl="0" algn="ctr" defTabSz="889000">
            <a:lnSpc>
              <a:spcPct val="90000"/>
            </a:lnSpc>
            <a:spcBef>
              <a:spcPct val="0"/>
            </a:spcBef>
            <a:spcAft>
              <a:spcPct val="35000"/>
            </a:spcAft>
          </a:pPr>
          <a:r>
            <a:rPr lang="da-DK" sz="2000" b="1" kern="1200" dirty="0" smtClean="0"/>
            <a:t>Faglig vurdering</a:t>
          </a:r>
        </a:p>
      </dsp:txBody>
      <dsp:txXfrm rot="5400000">
        <a:off x="-1" y="1"/>
        <a:ext cx="2772000" cy="1755000"/>
      </dsp:txXfrm>
    </dsp:sp>
    <dsp:sp modelId="{3508C9E1-CE83-4530-A595-8B715983CCCD}">
      <dsp:nvSpPr>
        <dsp:cNvPr id="0" name=""/>
        <dsp:cNvSpPr/>
      </dsp:nvSpPr>
      <dsp:spPr>
        <a:xfrm>
          <a:off x="2772000" y="0"/>
          <a:ext cx="2772000" cy="2340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lvl="0" algn="ctr" defTabSz="488950">
            <a:lnSpc>
              <a:spcPct val="90000"/>
            </a:lnSpc>
            <a:spcBef>
              <a:spcPct val="0"/>
            </a:spcBef>
            <a:spcAft>
              <a:spcPct val="35000"/>
            </a:spcAft>
          </a:pPr>
          <a:endParaRPr lang="da-DK" sz="2000" b="1" i="0" kern="1200" dirty="0" smtClean="0"/>
        </a:p>
        <a:p>
          <a:pPr lvl="0" algn="ctr" defTabSz="488950">
            <a:lnSpc>
              <a:spcPct val="90000"/>
            </a:lnSpc>
            <a:spcBef>
              <a:spcPct val="0"/>
            </a:spcBef>
            <a:spcAft>
              <a:spcPct val="35000"/>
            </a:spcAft>
          </a:pPr>
          <a:r>
            <a:rPr lang="da-DK" sz="2000" b="1" i="0" kern="1200" dirty="0" smtClean="0"/>
            <a:t>Børn og unges inddragelse</a:t>
          </a:r>
        </a:p>
      </dsp:txBody>
      <dsp:txXfrm>
        <a:off x="2772000" y="0"/>
        <a:ext cx="2772000" cy="1755000"/>
      </dsp:txXfrm>
    </dsp:sp>
    <dsp:sp modelId="{FFB9EBC5-8D1C-432D-9281-093BFF6C92E8}">
      <dsp:nvSpPr>
        <dsp:cNvPr id="0" name=""/>
        <dsp:cNvSpPr/>
      </dsp:nvSpPr>
      <dsp:spPr>
        <a:xfrm rot="10800000">
          <a:off x="0" y="2340000"/>
          <a:ext cx="2772000" cy="2340000"/>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b="1" kern="1200" dirty="0" smtClean="0"/>
            <a:t>Tilrettelæggelse </a:t>
          </a:r>
          <a:endParaRPr lang="da-DK" sz="2000" b="1" kern="1200" dirty="0"/>
        </a:p>
      </dsp:txBody>
      <dsp:txXfrm rot="10800000">
        <a:off x="0" y="2925000"/>
        <a:ext cx="2772000" cy="1755000"/>
      </dsp:txXfrm>
    </dsp:sp>
    <dsp:sp modelId="{A26E6F6E-5C07-4B06-9291-014A91AB8E5F}">
      <dsp:nvSpPr>
        <dsp:cNvPr id="0" name=""/>
        <dsp:cNvSpPr/>
      </dsp:nvSpPr>
      <dsp:spPr>
        <a:xfrm rot="5400000">
          <a:off x="2988000" y="2124000"/>
          <a:ext cx="2340000" cy="2772000"/>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533400">
            <a:lnSpc>
              <a:spcPct val="90000"/>
            </a:lnSpc>
            <a:spcBef>
              <a:spcPct val="0"/>
            </a:spcBef>
            <a:spcAft>
              <a:spcPct val="35000"/>
            </a:spcAft>
          </a:pPr>
          <a:r>
            <a:rPr lang="da-DK" sz="2000" b="1" kern="1200" dirty="0" smtClean="0"/>
            <a:t>Kontinuitet og stabilitet</a:t>
          </a:r>
        </a:p>
      </dsp:txBody>
      <dsp:txXfrm rot="-5400000">
        <a:off x="2772000" y="2925000"/>
        <a:ext cx="2772000" cy="1755000"/>
      </dsp:txXfrm>
    </dsp:sp>
    <dsp:sp modelId="{900ED414-C425-4D89-B181-4E2A6698B269}">
      <dsp:nvSpPr>
        <dsp:cNvPr id="0" name=""/>
        <dsp:cNvSpPr/>
      </dsp:nvSpPr>
      <dsp:spPr>
        <a:xfrm>
          <a:off x="1185930" y="2005736"/>
          <a:ext cx="3172138" cy="644775"/>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Hvad betyder barnets lov særligt for jer?</a:t>
          </a:r>
        </a:p>
      </dsp:txBody>
      <dsp:txXfrm>
        <a:off x="1217405" y="2037211"/>
        <a:ext cx="3109188" cy="58182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A6E6E-F9C8-4A5A-9D91-43FBB88735E8}" type="datetime2">
              <a:rPr lang="da-DK" smtClean="0"/>
              <a:t>19. september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6F0A9-08CC-45FC-A826-BB4FB027BF1E}" type="datetime2">
              <a:rPr lang="da-DK" smtClean="0"/>
              <a:t>19. september 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a.dk/efter-og-videreuddannelse/socialt-arbejde-og-socialpaedagogik/barnets-l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ia.dk/efter-og-videreuddannelse/uddannelsestilbud/kurser/webinar-om-det-nye-mindset-i-barnets-handleplanungeplan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E8D17DF9-E35F-4190-BE15-8D265EA27C86}"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6402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Et grundlæggende ønske er at styrke sagsbehandlingens kvalitet, så tiltag i højere</a:t>
            </a:r>
            <a:r>
              <a:rPr lang="da-DK" baseline="0" dirty="0" smtClean="0"/>
              <a:t> grad</a:t>
            </a:r>
            <a:r>
              <a:rPr lang="da-DK" dirty="0" smtClean="0"/>
              <a:t> tilpasses det enkelte barn. </a:t>
            </a:r>
            <a:r>
              <a:rPr lang="da-DK" sz="1200" kern="1200" dirty="0" smtClean="0">
                <a:solidFill>
                  <a:schemeClr val="tx1"/>
                </a:solidFill>
                <a:effectLst/>
                <a:latin typeface="+mn-lt"/>
                <a:ea typeface="+mn-ea"/>
                <a:cs typeface="+mn-cs"/>
              </a:rPr>
              <a:t>Barnets lov viderefører, at barnets eller den unges og familiens forhold skal undersøges i et omfang, så det svarer til barnets eller den unges og familiens problematikker.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skal sikres, at der hurtigst muligt igangsættes den rette støtte, der matcher barnets eller den unges behov. Med barnets lov skal sagen oplyses i forskelligt omfang, som afhænger af barnets, den unges eller familiens problemstillinger. Formålet med dette er at gøre kravene til </a:t>
            </a:r>
            <a:r>
              <a:rPr lang="da-DK" sz="1200" kern="1200" dirty="0" err="1" smtClean="0">
                <a:solidFill>
                  <a:schemeClr val="tx1"/>
                </a:solidFill>
                <a:effectLst/>
                <a:latin typeface="+mn-lt"/>
                <a:ea typeface="+mn-ea"/>
                <a:cs typeface="+mn-cs"/>
              </a:rPr>
              <a:t>sagsoplysningen</a:t>
            </a:r>
            <a:r>
              <a:rPr lang="da-DK" sz="1200" kern="1200" dirty="0" smtClean="0">
                <a:solidFill>
                  <a:schemeClr val="tx1"/>
                </a:solidFill>
                <a:effectLst/>
                <a:latin typeface="+mn-lt"/>
                <a:ea typeface="+mn-ea"/>
                <a:cs typeface="+mn-cs"/>
              </a:rPr>
              <a:t> mere fleksible ud fra jeres vurdering af problemers tyngde, omfang og kompleksitet. Dog er det vigtigt at være opmærksom på det generelle princip om, at sagen altid skal være oplyst i tilstrækkeligt omfang til, at der kan træffes en afgørelse, jf. retssikkerhedslovens §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 barnets lov nu en række nye undersøgelsesbestemmelser: screening, afdækning, børnefaglig undersøgelse og undersøgelsesbestemmelser vedrørende de kommende forældre. Jo højere kompleksitet</a:t>
            </a:r>
            <a:r>
              <a:rPr lang="da-DK" sz="1200" kern="1200" baseline="0" dirty="0" smtClean="0">
                <a:solidFill>
                  <a:schemeClr val="tx1"/>
                </a:solidFill>
                <a:effectLst/>
                <a:latin typeface="+mn-lt"/>
                <a:ea typeface="+mn-ea"/>
                <a:cs typeface="+mn-cs"/>
              </a:rPr>
              <a:t> i sagen des mere behov for at indhente oplysninger om barnet.</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Reglerne om screening, afdækning eller børnefaglig undersøgelse gælder for alle, uanset om der er tale om børn og unge med sociale udfordringer eller børn og unge med nedsat fysisk og psykisk funktionsnedsættelse. Der skal altid foretages en screening, når kommunen bliver opmærksom på behov for støtte, og herudfra vurderes, om der er behov for at oplyse sagen yderligere inden evt. iværksættelse af indsatser.</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barnets lov står der, at det er </a:t>
            </a:r>
            <a:r>
              <a:rPr lang="da-DK" sz="1200" b="1" kern="1200" baseline="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der skal foretage screeningen. En screening kan derfor ikke foretages af en medarbejder, som ikke er ansat en myndighedsfunktion. </a:t>
            </a: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primære forskel på, hvornår der skal laves en screening, afdækning eller børnefaglig undersøgelse handler om sagens kompleksitet. Jo højere kompleksitet – jo større behov for at oplyse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Screening</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b="0" kern="1200" dirty="0" smtClean="0">
                <a:solidFill>
                  <a:schemeClr val="tx2"/>
                </a:solidFill>
                <a:effectLst/>
                <a:latin typeface="+mn-lt"/>
                <a:ea typeface="+mn-ea"/>
                <a:cs typeface="+mn-cs"/>
              </a:rPr>
              <a:t>Screeningsbestemmelsen</a:t>
            </a:r>
            <a:r>
              <a:rPr lang="da-DK" sz="1200" kern="1200" dirty="0" smtClean="0">
                <a:solidFill>
                  <a:schemeClr val="tx2"/>
                </a:solidFill>
                <a:effectLst/>
                <a:latin typeface="+mn-lt"/>
                <a:ea typeface="+mn-ea"/>
                <a:cs typeface="+mn-cs"/>
              </a:rPr>
              <a:t> er ny og fastsætter, at der skal foretages en screening, når der er grund til at antage, at et barn eller en ung har behov for hjælp eller støtte efter barnets lov. Det kan f.eks. være på baggrund af en underretning, henvendelse eller ansøgning.</a:t>
            </a:r>
          </a:p>
          <a:p>
            <a:r>
              <a:rPr lang="da-DK" sz="1200" kern="1200" dirty="0" smtClean="0">
                <a:solidFill>
                  <a:schemeClr val="tx1"/>
                </a:solidFill>
                <a:effectLst/>
                <a:latin typeface="+mn-lt"/>
                <a:ea typeface="+mn-ea"/>
                <a:cs typeface="+mn-cs"/>
              </a:rPr>
              <a:t>Screeningen af sagen vil som udgangspunkt skulle ske på baggrund af de foreliggende oplysninger i sagen, herunder eventuelle oplysninger fra barnet eller den unge og forældrene om barnets eller den unges udfordringer og støttebehov samt baggrunden herfor. En screening skal ses som et redskab til at danne et hurtigt overblik over barnets situation. På baggrund af screeningen vurderes det bl.a. om:</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uden yderligere handlinger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med tilbud om tidligt forbyggende hjælp og støtte, jf. §§ 30 og 31</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der skal bevilges økonomisk hjælp, jf. § 35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kan bevilges handicapkompenserende indsatser på det foreliggende grundlag, jf. §§ 81-84, § 85, stk. 5 og 6, og §§ 86-90</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afdækning, jf. § 19</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børnefaglig undersøgelse, jf. § 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Afdækning</a:t>
            </a:r>
            <a:r>
              <a:rPr lang="da-DK" sz="1200" b="0" kern="1200" dirty="0" smtClean="0">
                <a:solidFill>
                  <a:schemeClr val="tx1"/>
                </a:solidFill>
                <a:effectLst/>
                <a:latin typeface="+mn-lt"/>
                <a:ea typeface="+mn-ea"/>
                <a:cs typeface="+mn-cs"/>
              </a:rPr>
              <a:t>: Afdækningsbestemmelsen </a:t>
            </a:r>
            <a:r>
              <a:rPr lang="da-DK" sz="1200" kern="1200" dirty="0" smtClean="0">
                <a:solidFill>
                  <a:schemeClr val="tx1"/>
                </a:solidFill>
                <a:effectLst/>
                <a:latin typeface="+mn-lt"/>
                <a:ea typeface="+mn-ea"/>
                <a:cs typeface="+mn-cs"/>
              </a:rPr>
              <a:t>er ligesom screeningsbestemmelsen ny, og er en mindre omfattende dokumentation af barnets, den unges eller de kommende forældres støttebehov end en børnefaglig undersøgelse.  </a:t>
            </a:r>
          </a:p>
          <a:p>
            <a:r>
              <a:rPr lang="da-DK" sz="1200" kern="1200" dirty="0" smtClean="0">
                <a:solidFill>
                  <a:schemeClr val="tx1"/>
                </a:solidFill>
                <a:effectLst/>
                <a:latin typeface="+mn-lt"/>
                <a:ea typeface="+mn-ea"/>
                <a:cs typeface="+mn-cs"/>
              </a:rPr>
              <a:t>En afdækning udarbejdes på baggrund af en screening, som har vist, at problemstillingen kræver yderligere oplysning af et eller flere forhold af betydning for barnets eller den unges støttebehov. Afdækningen kan tage afsæt i en underretning, henvendelse eller ansøgning.</a:t>
            </a:r>
          </a:p>
          <a:p>
            <a:r>
              <a:rPr lang="da-DK" sz="1200" kern="1200" dirty="0" smtClean="0">
                <a:solidFill>
                  <a:schemeClr val="tx1"/>
                </a:solidFill>
                <a:effectLst/>
                <a:latin typeface="+mn-lt"/>
                <a:ea typeface="+mn-ea"/>
                <a:cs typeface="+mn-cs"/>
              </a:rPr>
              <a:t>En afdækning vil skulle belyse et eller flere afgrænsede forhold af betydning for barnets eller den unges støttebehov. Det vil efter omstændighederne f.eks. kunne være barnets eller unges funktionsnedsættelse, sproglige eller sansemotoriske udvikling, læring og trivsel i skolen, venskaber og fritidsliv m.v. En afdækning vil også kunne indeholde en afgrænset belysning af forhold i familie og netværk, som har betydning for barnets eller den unges støttebehov, herunder ressourcer og vanskeligheder hos forældrene.</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skal indhentes oplysninger til vurdering af sagen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Støtte kan igangsættes</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Sagen kan lukkes</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Børnefaglig undersøgelse: </a:t>
            </a:r>
            <a:r>
              <a:rPr lang="da-DK" sz="1200" kern="1200" dirty="0" smtClean="0">
                <a:solidFill>
                  <a:schemeClr val="tx1"/>
                </a:solidFill>
                <a:effectLst/>
                <a:latin typeface="+mn-lt"/>
                <a:ea typeface="+mn-ea"/>
                <a:cs typeface="+mn-cs"/>
              </a:rPr>
              <a:t>I store træk viderefører barnets lov bestemmelserne om den børnefaglige undersøgelse, som I allerede kender den fra bestemmelserne i serviceloven. Vurderes det, at der skal udarbejdes en børnefaglig undersøgelse, skal der træffes en afgørelse herom.</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komplekse sager skal der laves en </a:t>
            </a:r>
            <a:r>
              <a:rPr lang="da-DK" sz="1200" b="0" kern="1200" dirty="0" smtClean="0">
                <a:solidFill>
                  <a:schemeClr val="tx1"/>
                </a:solidFill>
                <a:effectLst/>
                <a:latin typeface="+mn-lt"/>
                <a:ea typeface="+mn-ea"/>
                <a:cs typeface="+mn-cs"/>
              </a:rPr>
              <a:t>børnefaglig undersøgelse, og det er, blandt andet, de sager, hvor der er alvorlige problem</a:t>
            </a:r>
            <a:r>
              <a:rPr lang="da-DK" sz="1200" kern="1200" dirty="0" smtClean="0">
                <a:solidFill>
                  <a:schemeClr val="tx1"/>
                </a:solidFill>
                <a:effectLst/>
                <a:latin typeface="+mn-lt"/>
                <a:ea typeface="+mn-ea"/>
                <a:cs typeface="+mn-cs"/>
              </a:rPr>
              <a:t>er i familien, det kan fx være overgreb. Der vil man skulle lave en børnefaglig undersøgelse, som man jo hidtil også har</a:t>
            </a:r>
            <a:r>
              <a:rPr lang="da-DK" sz="1200" kern="1200" baseline="0" dirty="0" smtClean="0">
                <a:solidFill>
                  <a:schemeClr val="tx1"/>
                </a:solidFill>
                <a:effectLst/>
                <a:latin typeface="+mn-lt"/>
                <a:ea typeface="+mn-ea"/>
                <a:cs typeface="+mn-cs"/>
              </a:rPr>
              <a:t> skullet</a:t>
            </a:r>
            <a:r>
              <a:rPr lang="da-DK" sz="1200" kern="1200" dirty="0" smtClean="0">
                <a:solidFill>
                  <a:schemeClr val="tx1"/>
                </a:solidFill>
                <a:effectLst/>
                <a:latin typeface="+mn-lt"/>
                <a:ea typeface="+mn-ea"/>
                <a:cs typeface="+mn-cs"/>
              </a:rPr>
              <a:t>. Det man kan sige, der er nyt omkring de børnefaglige undersøgelser er, at man skal huske at få søskende undersøgt. For det er sådan, at hvis man peger på anbringelse af et barn i familien, så vil man fremover også skulle redegøre for søskende. Så det skal man huske at have med i børnefaglig undersøgelse.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også huske, at der i de her sager, som er komplekse, så vidt muligt skal være to rådgivere med, når man har væsentlige samtaler med børnene.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Løbende inddragelse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inddrage børn og familie løbende, og det vil sige, at det skal også fremgå af sagen, hvordan børn, den øvrige familie forholder sig til de indsatser, som der bliver peget på.</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2"/>
                </a:solidFill>
                <a:effectLst/>
                <a:latin typeface="+mn-lt"/>
                <a:ea typeface="+mn-ea"/>
                <a:cs typeface="+mn-cs"/>
              </a:rPr>
              <a:t>Kommende forældre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2"/>
                </a:solidFill>
                <a:effectLst/>
                <a:latin typeface="+mn-lt"/>
                <a:ea typeface="+mn-ea"/>
                <a:cs typeface="+mn-cs"/>
              </a:rPr>
              <a:t>I forhold til kommende forældre, er der ligeledes tilsvarende undersøgelsesbestemmelser i form af screening, afdækning og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smtClean="0">
              <a:solidFill>
                <a:schemeClr val="tx2"/>
              </a:solidFill>
              <a:effectLst/>
              <a:latin typeface="+mn-lt"/>
              <a:ea typeface="+mn-ea"/>
              <a:cs typeface="+mn-cs"/>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98619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200" b="1"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Afgørelser</a:t>
            </a:r>
            <a:r>
              <a:rPr lang="da-DK" sz="1200" b="1" kern="1200" baseline="0" dirty="0" smtClean="0">
                <a:solidFill>
                  <a:schemeClr val="tx1"/>
                </a:solidFill>
                <a:effectLst/>
                <a:latin typeface="+mn-lt"/>
                <a:ea typeface="+mn-ea"/>
                <a:cs typeface="+mn-cs"/>
              </a:rPr>
              <a:t> og Barnets plan/Ungeplan: </a:t>
            </a:r>
            <a:endParaRPr lang="da-DK"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 elementer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tidligere er blevet beskrevet </a:t>
            </a:r>
            <a:r>
              <a:rPr lang="da-DK" sz="1200" kern="1200" dirty="0" smtClean="0">
                <a:solidFill>
                  <a:schemeClr val="tx1"/>
                </a:solidFill>
                <a:effectLst/>
                <a:latin typeface="+mn-lt"/>
                <a:ea typeface="+mn-ea"/>
                <a:cs typeface="+mn-cs"/>
              </a:rPr>
              <a:t>i handleplanen, skal nu fremgå af afgørelsen. Dvs.</a:t>
            </a:r>
            <a:r>
              <a:rPr lang="da-DK" sz="1200" kern="1200" baseline="0" dirty="0" smtClean="0">
                <a:solidFill>
                  <a:schemeClr val="tx1"/>
                </a:solidFill>
                <a:effectLst/>
                <a:latin typeface="+mn-lt"/>
                <a:ea typeface="+mn-ea"/>
                <a:cs typeface="+mn-cs"/>
              </a:rPr>
              <a:t> at formål og varighed på indsats eller anbringelse skal fremgår tydeligt af afgørelsen.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Handleplanen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hedder nu barnets plan. Og fra man er 16 år, kommer det til at hedde en ungeplan.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er udelukkende krav om udarbejdelse af barnets plan eller en ungeplan i forbindelse med anbringelser – derudover er der ikke krav til at udarbejde en plan.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Barnet, den unge eller familien kan altid bede om at få udarbejdet en plan, men det er op til børne- og ungerådgiveren, om den skal udarbejdes. Her skal det understreges, at barnets eller den unges perspektiver og ønsker skal dokumenteres i sagen og dernæst skal årsagen til, hvorvidt der udarbejdes en plan eller ej være tydeligt dokumenteret. </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Ved anbringelser med samtykke skal planen være udarbejdet senest tre måneder efter afgørelse og ved anbringelse uden samtykke skal planen være udarbejdet før afgørelsestidspunktet.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Opfølgning: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Uanset</a:t>
            </a:r>
            <a:r>
              <a:rPr lang="da-DK" sz="1200" kern="1200" baseline="0" dirty="0" smtClean="0">
                <a:solidFill>
                  <a:schemeClr val="tx1"/>
                </a:solidFill>
                <a:effectLst/>
                <a:latin typeface="+mn-lt"/>
                <a:ea typeface="+mn-ea"/>
                <a:cs typeface="+mn-cs"/>
              </a:rPr>
              <a:t> indsats eller anbringelsestype, vil det</a:t>
            </a:r>
            <a:r>
              <a:rPr lang="da-DK" sz="1200" kern="1200" dirty="0" smtClean="0">
                <a:solidFill>
                  <a:schemeClr val="tx1"/>
                </a:solidFill>
                <a:effectLst/>
                <a:latin typeface="+mn-lt"/>
                <a:ea typeface="+mn-ea"/>
                <a:cs typeface="+mn-cs"/>
              </a:rPr>
              <a:t> være sådan, at den første opfølgning skal ske efter 3 måneder, og her skal man forholde sig til, hvordan resten af opfølgningen skal ske. Valg af opfølgningskadence og bevægegrund for det valgte skal være dokumenteret i sagen.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længere krav om fast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opfølgning</a:t>
            </a:r>
            <a:r>
              <a:rPr lang="da-DK" sz="1200" kern="1200" baseline="0" dirty="0" smtClean="0">
                <a:solidFill>
                  <a:schemeClr val="tx1"/>
                </a:solidFill>
                <a:effectLst/>
                <a:latin typeface="+mn-lt"/>
                <a:ea typeface="+mn-ea"/>
                <a:cs typeface="+mn-cs"/>
              </a:rPr>
              <a:t> hver 6. måned.</a:t>
            </a: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anbringelsessager fastholdes bestemmelserne fra serviceloven om personrettet tilsyn. Dvs. at man fortsat skal følge op på anbringelsesstedet to gang om året – nyt er det imidlertid, at tilsynet skal foregå med tilstedeværelse af to børne- og ungerådgivere. Det personrettede tilsyn skal foregå på anbringelsesstedet. Tilstedeværelsen af to børne- og ungerådgivere i det personrettede tilsyn skal understøtte barnets lovs intention om kontinuitet i barnets eller den unges liv forstået på den måde, at hvis én børne- og ungerådgiverene fx er syg, aflyses et tilsynsbesøg ikke. </a:t>
            </a:r>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164735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Samtykke</a:t>
            </a:r>
            <a:r>
              <a:rPr lang="da-DK" sz="1200" b="1" kern="1200" baseline="0" dirty="0" smtClean="0">
                <a:solidFill>
                  <a:schemeClr val="tx1"/>
                </a:solidFill>
                <a:effectLst/>
                <a:latin typeface="+mn-lt"/>
                <a:ea typeface="+mn-ea"/>
                <a:cs typeface="+mn-cs"/>
              </a:rPr>
              <a:t> til anbringelse af nyfødt barn: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kommer med barnets lov også mulighed for, at man kan samtykke, allerede før barnet er født, til at barnet skal være anbragt, når det bliver født.</a:t>
            </a: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 om anbringelse</a:t>
            </a:r>
            <a:r>
              <a:rPr lang="da-DK" sz="1200" b="1" kern="1200" baseline="0" dirty="0" smtClean="0">
                <a:solidFill>
                  <a:schemeClr val="tx1"/>
                </a:solidFill>
                <a:effectLst/>
                <a:latin typeface="+mn-lt"/>
                <a:ea typeface="+mn-ea"/>
                <a:cs typeface="+mn-cs"/>
              </a:rPr>
              <a:t> uden samtykke af ufødt barn</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ekstraordinære tilfælde</a:t>
            </a:r>
            <a:r>
              <a:rPr lang="da-DK" sz="1200" kern="1200" baseline="0" dirty="0" smtClean="0">
                <a:solidFill>
                  <a:schemeClr val="tx1"/>
                </a:solidFill>
                <a:effectLst/>
                <a:latin typeface="+mn-lt"/>
                <a:ea typeface="+mn-ea"/>
                <a:cs typeface="+mn-cs"/>
              </a:rPr>
              <a:t> kan der </a:t>
            </a:r>
            <a:r>
              <a:rPr lang="da-DK" sz="1200" kern="1200" dirty="0" smtClean="0">
                <a:solidFill>
                  <a:schemeClr val="tx1"/>
                </a:solidFill>
                <a:effectLst/>
                <a:latin typeface="+mn-lt"/>
                <a:ea typeface="+mn-ea"/>
                <a:cs typeface="+mn-cs"/>
              </a:rPr>
              <a:t>træffes afgørelse om anbringelse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uden samtykke,</a:t>
            </a:r>
            <a:r>
              <a:rPr lang="da-DK" sz="1200" kern="1200" baseline="0" dirty="0" smtClean="0">
                <a:solidFill>
                  <a:schemeClr val="tx1"/>
                </a:solidFill>
                <a:effectLst/>
                <a:latin typeface="+mn-lt"/>
                <a:ea typeface="+mn-ea"/>
                <a:cs typeface="+mn-cs"/>
              </a:rPr>
              <a:t> så et</a:t>
            </a:r>
            <a:r>
              <a:rPr lang="da-DK" sz="1200" kern="1200" dirty="0" smtClean="0">
                <a:solidFill>
                  <a:schemeClr val="tx1"/>
                </a:solidFill>
                <a:effectLst/>
                <a:latin typeface="+mn-lt"/>
                <a:ea typeface="+mn-ea"/>
                <a:cs typeface="+mn-cs"/>
              </a:rPr>
              <a:t> barn skal være anbragt uden for hjemmet, når det er født.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forventeligt kun være tilfældet i ganske få tilfælde, men det vil afløse den meget turbulente situation, der har været omkring anbringelser, ved fødegangen, som er en meget voldsom oplevelse for familien, og hvor det måske stod klart, at barnet skulle anbringes efter fødslen.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rykker tidspunktet for afgørelsen frem,</a:t>
            </a:r>
            <a:r>
              <a:rPr lang="da-DK" sz="1200" kern="1200" baseline="0" dirty="0" smtClean="0">
                <a:solidFill>
                  <a:schemeClr val="tx1"/>
                </a:solidFill>
                <a:effectLst/>
                <a:latin typeface="+mn-lt"/>
                <a:ea typeface="+mn-ea"/>
                <a:cs typeface="+mn-cs"/>
              </a:rPr>
              <a:t> så den</a:t>
            </a:r>
            <a:r>
              <a:rPr lang="da-DK" sz="1200" kern="1200" dirty="0" smtClean="0">
                <a:solidFill>
                  <a:schemeClr val="tx1"/>
                </a:solidFill>
                <a:effectLst/>
                <a:latin typeface="+mn-lt"/>
                <a:ea typeface="+mn-ea"/>
                <a:cs typeface="+mn-cs"/>
              </a:rPr>
              <a:t> kan træffes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til 3 måneder, før barnet fødes.</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Støtteperson og venskabsfamilie: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sikre sig, at børnene får tilbudt en støtteperson, når de er anbragt i en plejefamilie.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noget nyt, introducerer man nu også begrebet venskabsfamilie for de børn, som er på institutioner,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på det vi kalder børne- og ungehjem, som det hedder i barnets lov.</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informere</a:t>
            </a:r>
            <a:r>
              <a:rPr lang="da-DK" sz="1200" kern="1200" baseline="0" dirty="0" smtClean="0">
                <a:solidFill>
                  <a:schemeClr val="tx1"/>
                </a:solidFill>
                <a:effectLst/>
                <a:latin typeface="+mn-lt"/>
                <a:ea typeface="+mn-ea"/>
                <a:cs typeface="+mn-cs"/>
              </a:rPr>
              <a:t> om muligheden for en venskabsfamilie. Formålet med en venskabsfamilie er at barnet eller den unge får en tilknytning til et mere familielignende netværk under anbringelse på institution. Venskabsfamilien skal ikke forveksles med aflastningsfamilier som vi kender dem fra serviceloven.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Plejefamiliens</a:t>
            </a:r>
            <a:r>
              <a:rPr lang="da-DK" sz="1200" b="1" kern="1200" baseline="0" dirty="0" smtClean="0">
                <a:solidFill>
                  <a:schemeClr val="tx1"/>
                </a:solidFill>
                <a:effectLst/>
                <a:latin typeface="+mn-lt"/>
                <a:ea typeface="+mn-ea"/>
                <a:cs typeface="+mn-cs"/>
              </a:rPr>
              <a:t> mulighed for at anmode om vurdering: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t>
            </a:r>
            <a:r>
              <a:rPr lang="da-DK" sz="1200" kern="1200" dirty="0" smtClean="0">
                <a:solidFill>
                  <a:schemeClr val="tx1"/>
                </a:solidFill>
                <a:effectLst/>
                <a:latin typeface="+mn-lt"/>
                <a:ea typeface="+mn-ea"/>
                <a:cs typeface="+mn-cs"/>
              </a:rPr>
              <a:t>ørn</a:t>
            </a:r>
            <a:r>
              <a:rPr lang="da-DK" sz="1200" kern="1200" baseline="0" dirty="0" smtClean="0">
                <a:solidFill>
                  <a:schemeClr val="tx1"/>
                </a:solidFill>
                <a:effectLst/>
                <a:latin typeface="+mn-lt"/>
                <a:ea typeface="+mn-ea"/>
                <a:cs typeface="+mn-cs"/>
              </a:rPr>
              <a:t> under 10 år har ikke de samme klagemuligheder, som børn over 10 år har. Men </a:t>
            </a:r>
            <a:r>
              <a:rPr lang="da-DK" sz="1200" kern="1200" dirty="0" smtClean="0">
                <a:solidFill>
                  <a:schemeClr val="tx1"/>
                </a:solidFill>
                <a:effectLst/>
                <a:latin typeface="+mn-lt"/>
                <a:ea typeface="+mn-ea"/>
                <a:cs typeface="+mn-cs"/>
              </a:rPr>
              <a:t>er de anbragt i en plejefamilie, får plejefamilien mulighed for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bede Ankestyrelsen om en </a:t>
            </a:r>
            <a:r>
              <a:rPr lang="da-DK" sz="1200" kern="1200" dirty="0" err="1" smtClean="0">
                <a:solidFill>
                  <a:schemeClr val="tx1"/>
                </a:solidFill>
                <a:effectLst/>
                <a:latin typeface="+mn-lt"/>
                <a:ea typeface="+mn-ea"/>
                <a:cs typeface="+mn-cs"/>
              </a:rPr>
              <a:t>second</a:t>
            </a:r>
            <a:r>
              <a:rPr lang="da-DK" sz="1200" kern="1200" dirty="0" smtClean="0">
                <a:solidFill>
                  <a:schemeClr val="tx1"/>
                </a:solidFill>
                <a:effectLst/>
                <a:latin typeface="+mn-lt"/>
                <a:ea typeface="+mn-ea"/>
                <a:cs typeface="+mn-cs"/>
              </a:rPr>
              <a:t> opinion, hvis et barn under 10 år skal skifte anbringelsessted, eller skal hjemgives, selvom</a:t>
            </a:r>
            <a:r>
              <a:rPr lang="da-DK" sz="1200" kern="1200" baseline="0" dirty="0" smtClean="0">
                <a:solidFill>
                  <a:schemeClr val="tx1"/>
                </a:solidFill>
                <a:effectLst/>
                <a:latin typeface="+mn-lt"/>
                <a:ea typeface="+mn-ea"/>
                <a:cs typeface="+mn-cs"/>
              </a:rPr>
              <a:t> forældre eller andre </a:t>
            </a:r>
            <a:r>
              <a:rPr lang="da-DK" sz="1200" kern="1200" dirty="0" smtClean="0">
                <a:solidFill>
                  <a:schemeClr val="tx1"/>
                </a:solidFill>
                <a:effectLst/>
                <a:latin typeface="+mn-lt"/>
                <a:ea typeface="+mn-ea"/>
                <a:cs typeface="+mn-cs"/>
              </a:rPr>
              <a:t>ikke har klaget over det. Her får Ankestyrelsen mulighed at gå ind og</a:t>
            </a:r>
            <a:r>
              <a:rPr lang="da-DK" sz="1200" kern="1200" baseline="0" dirty="0" smtClean="0">
                <a:solidFill>
                  <a:schemeClr val="tx1"/>
                </a:solidFill>
                <a:effectLst/>
                <a:latin typeface="+mn-lt"/>
                <a:ea typeface="+mn-ea"/>
                <a:cs typeface="+mn-cs"/>
              </a:rPr>
              <a:t> se</a:t>
            </a:r>
            <a:r>
              <a:rPr lang="da-DK" sz="1200" kern="1200" dirty="0" smtClean="0">
                <a:solidFill>
                  <a:schemeClr val="tx1"/>
                </a:solidFill>
                <a:effectLst/>
                <a:latin typeface="+mn-lt"/>
                <a:ea typeface="+mn-ea"/>
                <a:cs typeface="+mn-cs"/>
              </a:rPr>
              <a:t> på sagen</a:t>
            </a:r>
            <a:r>
              <a:rPr lang="da-DK" sz="1200" kern="1200" baseline="0" dirty="0" smtClean="0">
                <a:solidFill>
                  <a:schemeClr val="tx1"/>
                </a:solidFill>
                <a:effectLst/>
                <a:latin typeface="+mn-lt"/>
                <a:ea typeface="+mn-ea"/>
                <a:cs typeface="+mn-cs"/>
              </a:rPr>
              <a:t> og se,</a:t>
            </a:r>
            <a:r>
              <a:rPr lang="da-DK" sz="1200" kern="1200" dirty="0" smtClean="0">
                <a:solidFill>
                  <a:schemeClr val="tx1"/>
                </a:solidFill>
                <a:effectLst/>
                <a:latin typeface="+mn-lt"/>
                <a:ea typeface="+mn-ea"/>
                <a:cs typeface="+mn-cs"/>
              </a:rPr>
              <a:t> om de er enige i den afgørelse, eller om kommunen skal træffe ny afgørelse.</a:t>
            </a:r>
          </a:p>
          <a:p>
            <a:pPr marL="0" indent="0">
              <a:buFontTx/>
              <a:buNone/>
            </a:pPr>
            <a:endParaRPr lang="da-DK" sz="1200" kern="1200" dirty="0" smtClean="0">
              <a:solidFill>
                <a:schemeClr val="tx1"/>
              </a:solidFill>
              <a:effectLst/>
              <a:latin typeface="+mn-lt"/>
              <a:ea typeface="+mn-ea"/>
              <a:cs typeface="+mn-cs"/>
            </a:endParaRPr>
          </a:p>
          <a:p>
            <a:pPr marL="0" indent="0">
              <a:buFontTx/>
              <a:buNone/>
            </a:pPr>
            <a:r>
              <a:rPr lang="da-DK" sz="1200" b="1" kern="1200" dirty="0" smtClean="0">
                <a:solidFill>
                  <a:schemeClr val="tx1"/>
                </a:solidFill>
                <a:effectLst/>
                <a:latin typeface="+mn-lt"/>
                <a:ea typeface="+mn-ea"/>
                <a:cs typeface="+mn-cs"/>
              </a:rPr>
              <a:t>Børne-</a:t>
            </a:r>
            <a:r>
              <a:rPr lang="da-DK" sz="1200" b="1" kern="1200" baseline="0" dirty="0" smtClean="0">
                <a:solidFill>
                  <a:schemeClr val="tx1"/>
                </a:solidFill>
                <a:effectLst/>
                <a:latin typeface="+mn-lt"/>
                <a:ea typeface="+mn-ea"/>
                <a:cs typeface="+mn-cs"/>
              </a:rPr>
              <a:t> og ungeudvalgets underretningspligt: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a:t>
            </a:r>
            <a:r>
              <a:rPr lang="da-DK" sz="1200" kern="1200" baseline="0" dirty="0" smtClean="0">
                <a:solidFill>
                  <a:schemeClr val="tx1"/>
                </a:solidFill>
                <a:effectLst/>
                <a:latin typeface="+mn-lt"/>
                <a:ea typeface="+mn-ea"/>
                <a:cs typeface="+mn-cs"/>
              </a:rPr>
              <a:t> børne- og ungeungeudvalget</a:t>
            </a:r>
            <a:r>
              <a:rPr lang="da-DK" sz="1200" kern="1200" dirty="0" smtClean="0">
                <a:solidFill>
                  <a:schemeClr val="tx1"/>
                </a:solidFill>
                <a:effectLst/>
                <a:latin typeface="+mn-lt"/>
                <a:ea typeface="+mn-ea"/>
                <a:cs typeface="+mn-cs"/>
              </a:rPr>
              <a:t> underretningspligt og</a:t>
            </a:r>
            <a:r>
              <a:rPr lang="da-DK" sz="1200" kern="1200" baseline="0" dirty="0" smtClean="0">
                <a:solidFill>
                  <a:schemeClr val="tx1"/>
                </a:solidFill>
                <a:effectLst/>
                <a:latin typeface="+mn-lt"/>
                <a:ea typeface="+mn-ea"/>
                <a:cs typeface="+mn-cs"/>
              </a:rPr>
              <a:t> kan underrette Ankestyrelsen</a:t>
            </a:r>
            <a:r>
              <a:rPr lang="da-DK" sz="1200" kern="1200" dirty="0" smtClean="0">
                <a:solidFill>
                  <a:schemeClr val="tx1"/>
                </a:solidFill>
                <a:effectLst/>
                <a:latin typeface="+mn-lt"/>
                <a:ea typeface="+mn-ea"/>
                <a:cs typeface="+mn-cs"/>
              </a:rPr>
              <a:t>, hvis man</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børne- og ungeudvalget tænker,</a:t>
            </a:r>
            <a:r>
              <a:rPr lang="da-DK" sz="1200" kern="1200" baseline="0" dirty="0" smtClean="0">
                <a:solidFill>
                  <a:schemeClr val="tx1"/>
                </a:solidFill>
                <a:effectLst/>
                <a:latin typeface="+mn-lt"/>
                <a:ea typeface="+mn-ea"/>
                <a:cs typeface="+mn-cs"/>
              </a:rPr>
              <a:t> at</a:t>
            </a:r>
            <a:r>
              <a:rPr lang="da-DK" sz="1200" kern="1200" dirty="0" smtClean="0">
                <a:solidFill>
                  <a:schemeClr val="tx1"/>
                </a:solidFill>
                <a:effectLst/>
                <a:latin typeface="+mn-lt"/>
                <a:ea typeface="+mn-ea"/>
                <a:cs typeface="+mn-cs"/>
              </a:rPr>
              <a:t> forvaltningen ikke i fornøden grad har forklaret, hvorfor søskende under 15 år ikke også indstilles anbringelse</a:t>
            </a:r>
            <a:r>
              <a:rPr lang="da-DK" sz="1200" kern="1200" baseline="0" dirty="0" smtClean="0">
                <a:solidFill>
                  <a:schemeClr val="tx1"/>
                </a:solidFill>
                <a:effectLst/>
                <a:latin typeface="+mn-lt"/>
                <a:ea typeface="+mn-ea"/>
                <a:cs typeface="+mn-cs"/>
              </a:rPr>
              <a:t> uden samtykke</a:t>
            </a:r>
            <a:r>
              <a:rPr lang="da-DK" sz="1200" kern="1200" dirty="0" smtClean="0">
                <a:solidFill>
                  <a:schemeClr val="tx1"/>
                </a:solidFill>
                <a:effectLst/>
                <a:latin typeface="+mn-lt"/>
                <a:ea typeface="+mn-ea"/>
                <a:cs typeface="+mn-cs"/>
              </a:rPr>
              <a:t>.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51 stk. 3 og 4 fremgår det:</a:t>
            </a:r>
          </a:p>
          <a:p>
            <a:pPr lvl="1"/>
            <a:endParaRPr lang="da-DK" sz="1200" b="0" i="1" kern="1200" dirty="0" smtClean="0">
              <a:solidFill>
                <a:schemeClr val="tx1"/>
              </a:solidFill>
              <a:effectLst/>
              <a:latin typeface="+mn-lt"/>
              <a:ea typeface="+mn-ea"/>
              <a:cs typeface="+mn-cs"/>
            </a:endParaRPr>
          </a:p>
          <a:p>
            <a:pPr lvl="1"/>
            <a:r>
              <a:rPr lang="da-DK" sz="1200" b="0" i="1" kern="1200" dirty="0" smtClean="0">
                <a:solidFill>
                  <a:schemeClr val="tx1"/>
                </a:solidFill>
                <a:effectLst/>
                <a:latin typeface="+mn-lt"/>
                <a:ea typeface="+mn-ea"/>
                <a:cs typeface="+mn-cs"/>
              </a:rPr>
              <a:t>Hvis indstillingen efter stk. 1 er begrundet helt eller delvis i omsorgssvigt, vold eller overgreb og forvaltningen ikke påtænker at indstille til børne- og ungeudvalget, at barnets eller den unges søskende i husstanden under 15 år anbringes uden for hjemmet, skal indstillingen indeholde en begrundelse herfor. Begrundelsen skal indeholde en beskrivelse af, hvilken støtte som igangsættes for barnets søskende og familien.</a:t>
            </a:r>
          </a:p>
          <a:p>
            <a:pPr lvl="1"/>
            <a:r>
              <a:rPr lang="da-DK" sz="1200" b="0" i="1" kern="1200" dirty="0" smtClean="0">
                <a:solidFill>
                  <a:schemeClr val="tx1"/>
                </a:solidFill>
                <a:effectLst/>
                <a:latin typeface="+mn-lt"/>
                <a:ea typeface="+mn-ea"/>
                <a:cs typeface="+mn-cs"/>
              </a:rPr>
              <a:t>Stk. 4. Finder børne- og ungeudvalget, at begrundelsen for ikke at anbringe én eller flere søskende under 15 år giver anledning til bekymring for, om konkrete søskende får tilstrækkelig hjælp og støtte, skal børne- og ungeudvalget underrette Ankestyrelsen.</a:t>
            </a:r>
          </a:p>
          <a:p>
            <a:endParaRPr lang="da-DK" sz="1200" kern="1200" dirty="0" smtClean="0">
              <a:solidFill>
                <a:schemeClr val="tx1"/>
              </a:solidFill>
              <a:effectLst/>
              <a:latin typeface="+mn-lt"/>
              <a:ea typeface="+mn-ea"/>
              <a:cs typeface="+mn-cs"/>
            </a:endParaRPr>
          </a:p>
          <a:p>
            <a:pPr marL="0" indent="0">
              <a:buFontTx/>
              <a:buNone/>
            </a:pPr>
            <a:endParaRPr lang="da-DK" sz="1200" kern="1200" dirty="0" smtClean="0">
              <a:solidFill>
                <a:schemeClr val="tx2">
                  <a:lumMod val="40000"/>
                  <a:lumOff val="60000"/>
                </a:schemeClr>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Kommunalbestyrelsens underretningspligt:</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a:t>
            </a:r>
            <a:r>
              <a:rPr lang="da-DK" sz="1200" kern="1200" baseline="0" dirty="0" smtClean="0">
                <a:solidFill>
                  <a:schemeClr val="tx1"/>
                </a:solidFill>
                <a:effectLst/>
                <a:latin typeface="+mn-lt"/>
                <a:ea typeface="+mn-ea"/>
                <a:cs typeface="+mn-cs"/>
              </a:rPr>
              <a:t> lov følger også</a:t>
            </a:r>
            <a:r>
              <a:rPr lang="da-DK" sz="1200" kern="1200" dirty="0" smtClean="0">
                <a:solidFill>
                  <a:schemeClr val="tx1"/>
                </a:solidFill>
                <a:effectLst/>
                <a:latin typeface="+mn-lt"/>
                <a:ea typeface="+mn-ea"/>
                <a:cs typeface="+mn-cs"/>
              </a:rPr>
              <a:t> en obligatorisk underretningspligt fra</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forvaltningen</a:t>
            </a:r>
            <a:r>
              <a:rPr lang="da-DK" sz="1200" kern="1200" baseline="0" dirty="0" smtClean="0">
                <a:solidFill>
                  <a:schemeClr val="tx1"/>
                </a:solidFill>
                <a:effectLst/>
                <a:latin typeface="+mn-lt"/>
                <a:ea typeface="+mn-ea"/>
                <a:cs typeface="+mn-cs"/>
              </a:rPr>
              <a:t> til Ankestyrelsen. Det er i de tilfælde, hvor </a:t>
            </a:r>
            <a:r>
              <a:rPr lang="da-DK" sz="1200" kern="1200" dirty="0" smtClean="0">
                <a:solidFill>
                  <a:schemeClr val="tx1"/>
                </a:solidFill>
                <a:effectLst/>
                <a:latin typeface="+mn-lt"/>
                <a:ea typeface="+mn-ea"/>
                <a:cs typeface="+mn-cs"/>
              </a:rPr>
              <a:t>afgørelser i børne- og ungeudvalget ikke</a:t>
            </a:r>
            <a:r>
              <a:rPr lang="da-DK" sz="1200" kern="1200" baseline="0" dirty="0" smtClean="0">
                <a:solidFill>
                  <a:schemeClr val="tx1"/>
                </a:solidFill>
                <a:effectLst/>
                <a:latin typeface="+mn-lt"/>
                <a:ea typeface="+mn-ea"/>
                <a:cs typeface="+mn-cs"/>
              </a:rPr>
              <a:t> er i overensstemmelse med forvaltningens intention med indstilling. Fx i sager hvor børne- og ungeudvalget ikke træffer afgørelse om, </a:t>
            </a:r>
            <a:r>
              <a:rPr lang="da-DK" sz="1200" kern="1200" dirty="0" smtClean="0">
                <a:solidFill>
                  <a:schemeClr val="tx1"/>
                </a:solidFill>
                <a:effectLst/>
                <a:latin typeface="+mn-lt"/>
                <a:ea typeface="+mn-ea"/>
                <a:cs typeface="+mn-cs"/>
              </a:rPr>
              <a:t>at et barn skal anbringes uden for hjemmet. </a:t>
            </a: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240891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Videreført anbringelse kommer til at hedde permanent anbringelse, og det skal kommunerne være meget opmærksomme på, hele vejen igennem i et barns anbringelse, når det har været anbragt i 3 år, om man skal overgå til en 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særlige tilfælde kan</a:t>
            </a:r>
            <a:r>
              <a:rPr lang="da-DK" sz="1200" kern="1200" baseline="0" dirty="0" smtClean="0">
                <a:solidFill>
                  <a:schemeClr val="tx1"/>
                </a:solidFill>
                <a:effectLst/>
                <a:latin typeface="+mn-lt"/>
                <a:ea typeface="+mn-ea"/>
                <a:cs typeface="+mn-cs"/>
              </a:rPr>
              <a:t> barnet eller den unge tilbydes permanent anbringelse trods kortere anbringelse end tre år.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Adoption,</a:t>
            </a:r>
            <a:r>
              <a:rPr lang="da-DK" sz="1200" b="1" kern="1200" baseline="0" dirty="0" smtClean="0">
                <a:solidFill>
                  <a:schemeClr val="tx1"/>
                </a:solidFill>
                <a:effectLst/>
                <a:latin typeface="+mn-lt"/>
                <a:ea typeface="+mn-ea"/>
                <a:cs typeface="+mn-cs"/>
              </a:rPr>
              <a:t> inden barnet er født: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giver mulighed</a:t>
            </a:r>
            <a:r>
              <a:rPr lang="da-DK" sz="1200" kern="1200" baseline="0" dirty="0" smtClean="0">
                <a:solidFill>
                  <a:schemeClr val="tx1"/>
                </a:solidFill>
                <a:effectLst/>
                <a:latin typeface="+mn-lt"/>
                <a:ea typeface="+mn-ea"/>
                <a:cs typeface="+mn-cs"/>
              </a:rPr>
              <a:t> for afgørelse om</a:t>
            </a:r>
            <a:r>
              <a:rPr lang="da-DK" sz="1200" kern="1200" dirty="0" smtClean="0">
                <a:solidFill>
                  <a:schemeClr val="tx1"/>
                </a:solidFill>
                <a:effectLst/>
                <a:latin typeface="+mn-lt"/>
                <a:ea typeface="+mn-ea"/>
                <a:cs typeface="+mn-cs"/>
              </a:rPr>
              <a:t> adoption uden samtykke, før barnet er født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endParaRPr lang="da-DK" baseline="0"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307857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vigtigt at gøre opmærksom på, at de almindelige forvaltningsretlige regler stadigvæk gælder. Krav om </a:t>
            </a:r>
            <a:r>
              <a:rPr lang="da-DK" sz="1200" kern="1200" dirty="0" err="1" smtClean="0">
                <a:solidFill>
                  <a:schemeClr val="tx1"/>
                </a:solidFill>
                <a:effectLst/>
                <a:latin typeface="+mn-lt"/>
                <a:ea typeface="+mn-ea"/>
                <a:cs typeface="+mn-cs"/>
              </a:rPr>
              <a:t>sagsoplysning</a:t>
            </a:r>
            <a:r>
              <a:rPr lang="da-DK" sz="1200" kern="1200" dirty="0" smtClean="0">
                <a:solidFill>
                  <a:schemeClr val="tx1"/>
                </a:solidFill>
                <a:effectLst/>
                <a:latin typeface="+mn-lt"/>
                <a:ea typeface="+mn-ea"/>
                <a:cs typeface="+mn-cs"/>
              </a:rPr>
              <a:t> og notatpligt,</a:t>
            </a:r>
            <a:r>
              <a:rPr lang="da-DK" sz="1200" kern="1200" baseline="0" dirty="0" smtClean="0">
                <a:solidFill>
                  <a:schemeClr val="tx1"/>
                </a:solidFill>
                <a:effectLst/>
                <a:latin typeface="+mn-lt"/>
                <a:ea typeface="+mn-ea"/>
                <a:cs typeface="+mn-cs"/>
              </a:rPr>
              <a:t> partshøring og begrundelse samt klagevejledning.</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forbindelse med planlægning af </a:t>
            </a:r>
            <a:r>
              <a:rPr lang="da-DK" sz="1200" kern="1200" dirty="0" smtClean="0">
                <a:solidFill>
                  <a:schemeClr val="tx1"/>
                </a:solidFill>
                <a:effectLst/>
                <a:latin typeface="+mn-lt"/>
                <a:ea typeface="+mn-ea"/>
                <a:cs typeface="+mn-cs"/>
              </a:rPr>
              <a:t>efteruddannelse og opkvalificering er det vigtigt at prioritere og tænke ind,</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børne- og ungerådgiverne skal</a:t>
            </a:r>
            <a:r>
              <a:rPr lang="da-DK" sz="1200" kern="1200" baseline="0" dirty="0" smtClean="0">
                <a:solidFill>
                  <a:schemeClr val="tx1"/>
                </a:solidFill>
                <a:effectLst/>
                <a:latin typeface="+mn-lt"/>
                <a:ea typeface="+mn-ea"/>
                <a:cs typeface="+mn-cs"/>
              </a:rPr>
              <a:t> være </a:t>
            </a:r>
            <a:r>
              <a:rPr lang="da-DK" sz="1200" kern="1200" dirty="0" smtClean="0">
                <a:solidFill>
                  <a:schemeClr val="tx1"/>
                </a:solidFill>
                <a:effectLst/>
                <a:latin typeface="+mn-lt"/>
                <a:ea typeface="+mn-ea"/>
                <a:cs typeface="+mn-cs"/>
              </a:rPr>
              <a:t>lige så fagligt velfunderede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i forhold til de forvaltningsretlige bestemmelser om notatpligt, partshøring, begrundelse og klagevejledning</a:t>
            </a:r>
            <a:r>
              <a:rPr lang="da-DK" sz="1200" kern="1200" baseline="0" dirty="0" smtClean="0">
                <a:solidFill>
                  <a:schemeClr val="tx1"/>
                </a:solidFill>
                <a:effectLst/>
                <a:latin typeface="+mn-lt"/>
                <a:ea typeface="+mn-ea"/>
                <a:cs typeface="+mn-cs"/>
              </a:rPr>
              <a:t> som i bestemmelserne i barnets lov.</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253937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464EC46-742E-4256-83F3-81E13103C3DE}"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105981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Barnets lov er en ny</a:t>
            </a:r>
            <a:r>
              <a:rPr lang="da-DK" baseline="0" dirty="0" smtClean="0"/>
              <a:t> hovedlov, hvilket giver et stærkt signal om, at børnene kommer først.</a:t>
            </a:r>
          </a:p>
          <a:p>
            <a:pPr marL="0" indent="0">
              <a:buFont typeface="Arial" panose="020B0604020202020204" pitchFamily="34" charset="0"/>
              <a:buNone/>
            </a:pPr>
            <a:endParaRPr lang="da-DK" sz="1200" b="0" i="0" u="none" kern="1200" baseline="0" dirty="0" smtClean="0">
              <a:solidFill>
                <a:schemeClr val="tx1"/>
              </a:solidFill>
              <a:effectLst/>
              <a:latin typeface="+mn-lt"/>
              <a:ea typeface="+mn-ea"/>
              <a:cs typeface="+mn-cs"/>
            </a:endParaRPr>
          </a:p>
          <a:p>
            <a:pPr marL="171450" indent="-171450">
              <a:buFont typeface="Wingdings" panose="05000000000000000000" pitchFamily="2" charset="2"/>
              <a:buChar char="Ø"/>
            </a:pPr>
            <a:r>
              <a:rPr lang="da-DK" i="0" baseline="0" dirty="0" smtClean="0"/>
              <a:t>Barnet skal ikke ses som problembærer – der ønskes et tidssvarende børnesyn, og der er målsætninger om hurtighed fra vurdering til konkret handling – der er et ønske om at komme væk fra lange udredningsperioder.</a:t>
            </a:r>
          </a:p>
          <a:p>
            <a:pPr marL="171450" indent="-171450">
              <a:buFont typeface="Wingdings" panose="05000000000000000000" pitchFamily="2" charset="2"/>
              <a:buChar char="Ø"/>
            </a:pPr>
            <a:r>
              <a:rPr lang="da-DK" i="0" baseline="0" dirty="0" smtClean="0"/>
              <a:t>Større vægtning af den socialfaglige vurdering, fleksible forløb med barnet i centrum og som et individ med reel indflydelse på sin egen sag uden pålagt ansvar.</a:t>
            </a:r>
          </a:p>
          <a:p>
            <a:pPr marL="171450" indent="-171450">
              <a:buFont typeface="Wingdings" panose="05000000000000000000" pitchFamily="2" charset="2"/>
              <a:buChar char="Ø"/>
            </a:pPr>
            <a:r>
              <a:rPr lang="da-DK" i="0" baseline="0" dirty="0" err="1" smtClean="0"/>
              <a:t>Afstigmatiserende</a:t>
            </a:r>
            <a:r>
              <a:rPr lang="da-DK" i="0" baseline="0" dirty="0" smtClean="0"/>
              <a:t> sprogbrug. </a:t>
            </a:r>
          </a:p>
          <a:p>
            <a:pPr marL="171450" indent="-171450">
              <a:buFont typeface="Wingdings" panose="05000000000000000000" pitchFamily="2" charset="2"/>
              <a:buChar char="Ø"/>
            </a:pPr>
            <a:r>
              <a:rPr lang="da-DK" i="0" baseline="0" dirty="0" smtClean="0"/>
              <a:t>Løbende inddragelse af barnet undervejs i hele sagsforløbet og ikke kun i særlige situationer – forvaltningen skal kontinuerligt tættere på barnet for at sikre, at de synspunkter og perspektiver, barnet måtte have, bliver tilvejebragt.</a:t>
            </a:r>
            <a:endParaRPr lang="da-DK" baseline="0" dirty="0" smtClean="0"/>
          </a:p>
          <a:p>
            <a:endParaRPr lang="da-DK" baseline="0" dirty="0" smtClean="0"/>
          </a:p>
          <a:p>
            <a:r>
              <a:rPr lang="da-DK" baseline="0" dirty="0" smtClean="0"/>
              <a:t>Det nye, som loven lægger op til, er bl.a., at </a:t>
            </a:r>
          </a:p>
          <a:p>
            <a:endParaRPr lang="da-DK" baseline="0" dirty="0" smtClean="0"/>
          </a:p>
          <a:p>
            <a:pPr marL="171450" indent="-171450">
              <a:buFont typeface="Arial" panose="020B0604020202020204" pitchFamily="34" charset="0"/>
              <a:buChar char="•"/>
            </a:pPr>
            <a:r>
              <a:rPr lang="da-DK" baseline="0" dirty="0" smtClean="0"/>
              <a:t>Vi skal have en langt større faciliterende og samskabende rolle sammen med barnet/den unge og øvrige samarbejdspartnere  – vi skal facilitere sagsprocesser undervejs i hele sagsforløbet sideløbende med vores myndighedsarbejde og inddragende og koordinerende rolle. </a:t>
            </a:r>
          </a:p>
          <a:p>
            <a:endParaRPr lang="da-DK" baseline="0" dirty="0" smtClean="0"/>
          </a:p>
          <a:p>
            <a:pPr marL="171450" indent="-171450">
              <a:buFont typeface="Arial" panose="020B0604020202020204" pitchFamily="34" charset="0"/>
              <a:buChar char="•"/>
            </a:pPr>
            <a:r>
              <a:rPr lang="da-DK" baseline="0" dirty="0" smtClean="0"/>
              <a:t>Det betyder også, at vi skal kunne sadle hurtigt om, når vi kan se, at sagsforløbet og processerne kalder på nye tiltag.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På</a:t>
            </a:r>
            <a:r>
              <a:rPr lang="da-DK" baseline="0" dirty="0" smtClean="0"/>
              <a:t> de næste slides gennemgås de fire temaer: faglig vurdering, børn og unges inddragelse, kontinuitet og stabilitet samt tilrettelæggelse mere indgående i forhold til, hvad der er vigtigt i jeres arbejde.</a:t>
            </a:r>
            <a:endParaRPr lang="da-DK" dirty="0" smtClean="0"/>
          </a:p>
        </p:txBody>
      </p:sp>
      <p:sp>
        <p:nvSpPr>
          <p:cNvPr id="4" name="Pladsholder til slidenummer 3"/>
          <p:cNvSpPr>
            <a:spLocks noGrp="1"/>
          </p:cNvSpPr>
          <p:nvPr>
            <p:ph type="sldNum" sz="quarter" idx="10"/>
          </p:nvPr>
        </p:nvSpPr>
        <p:spPr/>
        <p:txBody>
          <a:bodyPr/>
          <a:lstStyle/>
          <a:p>
            <a:fld id="{764A3D8C-5A55-4621-97E7-6D8B060F37E2}" type="slidenum">
              <a:rPr lang="da-DK" smtClean="0"/>
              <a:t>16</a:t>
            </a:fld>
            <a:endParaRPr lang="da-DK" dirty="0"/>
          </a:p>
        </p:txBody>
      </p:sp>
    </p:spTree>
    <p:extLst>
      <p:ext uri="{BB962C8B-B14F-4D97-AF65-F5344CB8AC3E}">
        <p14:creationId xmlns:p14="http://schemas.microsoft.com/office/powerpoint/2010/main" val="225963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kern="1200" dirty="0" smtClean="0">
                <a:solidFill>
                  <a:schemeClr val="tx1"/>
                </a:solidFill>
                <a:effectLst/>
                <a:latin typeface="+mn-lt"/>
                <a:ea typeface="+mn-ea"/>
                <a:cs typeface="+mn-cs"/>
              </a:rPr>
              <a:t>Børn</a:t>
            </a:r>
            <a:r>
              <a:rPr lang="da-DK" sz="1200" b="1" i="0" u="none" kern="1200" baseline="0" dirty="0" smtClean="0">
                <a:solidFill>
                  <a:schemeClr val="tx1"/>
                </a:solidFill>
                <a:effectLst/>
                <a:latin typeface="+mn-lt"/>
                <a:ea typeface="+mn-ea"/>
                <a:cs typeface="+mn-cs"/>
              </a:rPr>
              <a:t> </a:t>
            </a:r>
            <a:r>
              <a:rPr lang="da-DK" sz="1200" b="1" i="0" u="none" kern="1200" dirty="0" smtClean="0">
                <a:solidFill>
                  <a:schemeClr val="tx1"/>
                </a:solidFill>
                <a:effectLst/>
                <a:latin typeface="+mn-lt"/>
                <a:ea typeface="+mn-ea"/>
                <a:cs typeface="+mn-cs"/>
              </a:rPr>
              <a:t>og unges inddragelse</a:t>
            </a:r>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Med barnets lov stadfæstes,</a:t>
            </a:r>
            <a:r>
              <a:rPr lang="da-DK" sz="1200" b="0" i="0" kern="1200" baseline="0" dirty="0" smtClean="0">
                <a:solidFill>
                  <a:schemeClr val="tx1"/>
                </a:solidFill>
                <a:effectLst/>
                <a:latin typeface="+mn-lt"/>
                <a:ea typeface="+mn-ea"/>
                <a:cs typeface="+mn-cs"/>
              </a:rPr>
              <a:t> at b</a:t>
            </a:r>
            <a:r>
              <a:rPr lang="da-DK" sz="1200" b="0" i="0" kern="1200" dirty="0" smtClean="0">
                <a:solidFill>
                  <a:schemeClr val="tx1"/>
                </a:solidFill>
                <a:effectLst/>
                <a:latin typeface="+mn-lt"/>
                <a:ea typeface="+mn-ea"/>
                <a:cs typeface="+mn-cs"/>
              </a:rPr>
              <a:t>ørn og unge får en grundlæggende ret til at blive inddraget og ret til at få indflydelse på de forhold, der vedrører dem. Det giver nye muligheder for os til at komme tættere på barnet</a:t>
            </a:r>
            <a:r>
              <a:rPr lang="da-DK" sz="1200" b="0" i="0" kern="1200" baseline="0" dirty="0" smtClean="0">
                <a:solidFill>
                  <a:schemeClr val="tx1"/>
                </a:solidFill>
                <a:effectLst/>
                <a:latin typeface="+mn-lt"/>
                <a:ea typeface="+mn-ea"/>
                <a:cs typeface="+mn-cs"/>
              </a:rPr>
              <a:t> eller den unge.</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Barnets lov samler</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reglerne for særlig støtte til børn og unge ét sted, hvilket også markerer et øget fokus på børn og unges </a:t>
            </a:r>
            <a:r>
              <a:rPr lang="da-DK" sz="1200" b="0" i="0" kern="1200" dirty="0" err="1" smtClean="0">
                <a:solidFill>
                  <a:schemeClr val="tx1"/>
                </a:solidFill>
                <a:effectLst/>
                <a:latin typeface="+mn-lt"/>
                <a:ea typeface="+mn-ea"/>
                <a:cs typeface="+mn-cs"/>
              </a:rPr>
              <a:t>retsposition</a:t>
            </a:r>
            <a:r>
              <a:rPr lang="da-DK" sz="1200" b="0" i="0" kern="1200" dirty="0" smtClean="0">
                <a:solidFill>
                  <a:schemeClr val="tx1"/>
                </a:solidFill>
                <a:effectLst/>
                <a:latin typeface="+mn-lt"/>
                <a:ea typeface="+mn-ea"/>
                <a:cs typeface="+mn-cs"/>
              </a:rPr>
              <a:t> i samfundet.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Samtidig søger loven at gøre op med et stigmatiserende sprogbrug om børn og unge. Fx</a:t>
            </a:r>
            <a:r>
              <a:rPr lang="da-DK" sz="1200" b="0" i="0" kern="1200" baseline="0" dirty="0" smtClean="0">
                <a:solidFill>
                  <a:schemeClr val="tx1"/>
                </a:solidFill>
                <a:effectLst/>
                <a:latin typeface="+mn-lt"/>
                <a:ea typeface="+mn-ea"/>
                <a:cs typeface="+mn-cs"/>
              </a:rPr>
              <a:t> hedder det nu, at barnet skal på støtteophold fremfor aflastning.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På den måde indikeres, at det ikke er barnet eller den unge, der ses som et problem, men omgivelserne, der skal arbejde på at støtte barnet eller den unge i den position, det befinder sig i, og altid ud fra barnets eller den unges vinkel. </a:t>
            </a:r>
          </a:p>
          <a:p>
            <a:r>
              <a:rPr lang="da-DK" sz="1200" b="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Inddragelsesperspektivet er skrevet frem i barnets lov. </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Der</a:t>
            </a:r>
            <a:r>
              <a:rPr lang="da-DK" sz="1200" b="0" i="0" kern="1200" baseline="0" dirty="0" smtClean="0">
                <a:solidFill>
                  <a:schemeClr val="tx1"/>
                </a:solidFill>
                <a:effectLst/>
                <a:latin typeface="+mn-lt"/>
                <a:ea typeface="+mn-ea"/>
                <a:cs typeface="+mn-cs"/>
              </a:rPr>
              <a:t> ønskes en</a:t>
            </a:r>
            <a:r>
              <a:rPr lang="da-DK" sz="1200" b="0" i="0" kern="1200" dirty="0" smtClean="0">
                <a:solidFill>
                  <a:schemeClr val="tx1"/>
                </a:solidFill>
                <a:effectLst/>
                <a:latin typeface="+mn-lt"/>
                <a:ea typeface="+mn-ea"/>
                <a:cs typeface="+mn-cs"/>
              </a:rPr>
              <a:t> bevægelse fra at have arbejdet med procesfastsatte krav for, hvornår barnet eller den unge skal inddrages i sagsbehandling, til at</a:t>
            </a:r>
            <a:r>
              <a:rPr lang="da-DK" sz="1200" b="0" i="0" kern="1200" baseline="0" dirty="0" smtClean="0">
                <a:solidFill>
                  <a:schemeClr val="tx1"/>
                </a:solidFill>
                <a:effectLst/>
                <a:latin typeface="+mn-lt"/>
                <a:ea typeface="+mn-ea"/>
                <a:cs typeface="+mn-cs"/>
              </a:rPr>
              <a:t> vi </a:t>
            </a:r>
            <a:r>
              <a:rPr lang="da-DK" sz="1200" b="0" i="0" kern="1200" dirty="0" smtClean="0">
                <a:solidFill>
                  <a:schemeClr val="tx1"/>
                </a:solidFill>
                <a:effectLst/>
                <a:latin typeface="+mn-lt"/>
                <a:ea typeface="+mn-ea"/>
                <a:cs typeface="+mn-cs"/>
              </a:rPr>
              <a:t>løbende skal have kontakt med barnet eller den unge, og ikke kun når der skal træffes afgørelse. </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I praksis betyder det, at barnets lov giver os mulighed for at komme tættere på barnet eller den unge</a:t>
            </a:r>
            <a:r>
              <a:rPr lang="da-DK" sz="1200" b="0" i="0" kern="1200" baseline="0" dirty="0" smtClean="0">
                <a:solidFill>
                  <a:schemeClr val="tx1"/>
                </a:solidFill>
                <a:effectLst/>
                <a:latin typeface="+mn-lt"/>
                <a:ea typeface="+mn-ea"/>
                <a:cs typeface="+mn-cs"/>
              </a:rPr>
              <a:t> relationelt. Vi får barnets eller den unges</a:t>
            </a:r>
            <a:r>
              <a:rPr lang="da-DK" sz="1200" b="0" i="0" kern="1200" dirty="0" smtClean="0">
                <a:solidFill>
                  <a:schemeClr val="tx1"/>
                </a:solidFill>
                <a:effectLst/>
                <a:latin typeface="+mn-lt"/>
                <a:ea typeface="+mn-ea"/>
                <a:cs typeface="+mn-cs"/>
              </a:rPr>
              <a:t> perspektiv tættere</a:t>
            </a:r>
            <a:r>
              <a:rPr lang="da-DK" sz="1200" b="0" i="0" kern="1200" baseline="0" dirty="0" smtClean="0">
                <a:solidFill>
                  <a:schemeClr val="tx1"/>
                </a:solidFill>
                <a:effectLst/>
                <a:latin typeface="+mn-lt"/>
                <a:ea typeface="+mn-ea"/>
                <a:cs typeface="+mn-cs"/>
              </a:rPr>
              <a:t> på, og endelig</a:t>
            </a:r>
            <a:r>
              <a:rPr lang="da-DK" sz="1200" b="0" i="0" kern="1200" dirty="0" smtClean="0">
                <a:solidFill>
                  <a:schemeClr val="tx1"/>
                </a:solidFill>
                <a:effectLst/>
                <a:latin typeface="+mn-lt"/>
                <a:ea typeface="+mn-ea"/>
                <a:cs typeface="+mn-cs"/>
              </a:rPr>
              <a:t> giver det mulighed for at aftale med barnet eller den unge, hvordan det bedst inddrages. Men det stiller også en forventning om, at vi er klædt godt på til at imødekomme</a:t>
            </a:r>
            <a:r>
              <a:rPr lang="da-DK" sz="1200" b="0" i="0" kern="1200" baseline="0" dirty="0" smtClean="0">
                <a:solidFill>
                  <a:schemeClr val="tx1"/>
                </a:solidFill>
                <a:effectLst/>
                <a:latin typeface="+mn-lt"/>
                <a:ea typeface="+mn-ea"/>
                <a:cs typeface="+mn-cs"/>
              </a:rPr>
              <a:t> barnet eller den unge, måske på alternative måder, fx der hvor barnet eller den unge ikke har et sprog eller kan udtrykke sig. </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Inddragelse af børn, unge og familier er essentielt for at skabe effekt og</a:t>
            </a:r>
            <a:r>
              <a:rPr lang="da-DK" sz="1200" kern="1200" baseline="0" dirty="0" smtClean="0">
                <a:solidFill>
                  <a:schemeClr val="tx1"/>
                </a:solidFill>
                <a:effectLst/>
                <a:latin typeface="+mn-lt"/>
                <a:ea typeface="+mn-ea"/>
                <a:cs typeface="+mn-cs"/>
              </a:rPr>
              <a:t> sikre barnets eller den unges ejerskabsfølelse i </a:t>
            </a:r>
            <a:r>
              <a:rPr lang="da-DK" sz="1200" kern="1200" dirty="0" smtClean="0">
                <a:solidFill>
                  <a:schemeClr val="tx1"/>
                </a:solidFill>
                <a:effectLst/>
                <a:latin typeface="+mn-lt"/>
                <a:ea typeface="+mn-ea"/>
                <a:cs typeface="+mn-cs"/>
              </a:rPr>
              <a:t>sagsbehandling. Det</a:t>
            </a:r>
            <a:r>
              <a:rPr lang="da-DK" sz="1200" kern="1200" baseline="0" dirty="0" smtClean="0">
                <a:solidFill>
                  <a:schemeClr val="tx1"/>
                </a:solidFill>
                <a:effectLst/>
                <a:latin typeface="+mn-lt"/>
                <a:ea typeface="+mn-ea"/>
                <a:cs typeface="+mn-cs"/>
              </a:rPr>
              <a:t> ved vi – og mange af os har også arbejdet målrettet med at styrke jeres inddragelsespraksis i de forgangne år.</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dog fortsat et politisk ønske om, at inddragelsespraksis i landets kommuner skal styrkes, og at inddragelsen skal ske på andre måder.</a:t>
            </a:r>
            <a:r>
              <a:rPr lang="da-DK" sz="1200" kern="1200" baseline="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Hvordan: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 og unge skal fremadrettet ikke kun inddrages på faste tidspunkter, som vi kender det fra fastlagte børnesamtaler. Der er ikke faste formater for inddragelsen. Men der skal være løbende kontakt mellem rådgiver og barnet eller den unge undervejs i hele sagsforløbet fra start til slut.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Med barnets lov skal børn og ung inddrages i og have indflydelse på alle beslutninger og afgørelser med betydning for deres liv.</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a:t>
            </a:r>
            <a:r>
              <a:rPr lang="da-DK" sz="1200" u="sng" kern="1200" dirty="0" smtClean="0">
                <a:solidFill>
                  <a:schemeClr val="tx1"/>
                </a:solidFill>
                <a:effectLst/>
                <a:latin typeface="+mn-lt"/>
                <a:ea typeface="+mn-ea"/>
                <a:cs typeface="+mn-cs"/>
              </a:rPr>
              <a:t>ikke</a:t>
            </a:r>
            <a:r>
              <a:rPr lang="da-DK" sz="1200" kern="1200" dirty="0" smtClean="0">
                <a:solidFill>
                  <a:schemeClr val="tx1"/>
                </a:solidFill>
                <a:effectLst/>
                <a:latin typeface="+mn-lt"/>
                <a:ea typeface="+mn-ea"/>
                <a:cs typeface="+mn-cs"/>
              </a:rPr>
              <a:t> tiltrækkeligt blot at notere børnenes og de unges perspektiver og ønsker i sagen – det skal være tydeligt, at deres holdninger og synspunkter er styrende for sagsbehandlingen, uden at de bliver ansvarliggjort for sagens beslutninger mv. </a:t>
            </a:r>
          </a:p>
          <a:p>
            <a:pPr lvl="0"/>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Når børn og unge bliver lyttet til, styrkes deres rettigheder, og sandsynligheden for, at vi iværksætter den rigtige støtte, øges.</a:t>
            </a:r>
          </a:p>
          <a:p>
            <a:endParaRPr lang="da-DK" sz="1200" b="0" i="0" kern="1200" baseline="0" dirty="0" smtClean="0">
              <a:solidFill>
                <a:schemeClr val="tx1"/>
              </a:solidFill>
              <a:effectLst/>
              <a:latin typeface="+mn-lt"/>
              <a:ea typeface="+mn-ea"/>
              <a:cs typeface="+mn-cs"/>
            </a:endParaRPr>
          </a:p>
          <a:p>
            <a:r>
              <a:rPr lang="da-DK" b="0" baseline="0" dirty="0" smtClean="0"/>
              <a:t>En model for, hvordan vi kan se på jeres inddragelsespraksis, er Laura </a:t>
            </a:r>
            <a:r>
              <a:rPr lang="da-DK" b="0" baseline="0" dirty="0" err="1" smtClean="0"/>
              <a:t>Lundys</a:t>
            </a:r>
            <a:r>
              <a:rPr lang="da-DK" b="0" baseline="0" dirty="0" smtClean="0"/>
              <a:t> model for inddragelse.</a:t>
            </a:r>
          </a:p>
          <a:p>
            <a:endParaRPr lang="da-DK" dirty="0" smtClean="0"/>
          </a:p>
          <a:p>
            <a:endParaRPr lang="da-DK" sz="1200" b="0" i="0" u="sng" kern="1200" dirty="0" smtClean="0">
              <a:solidFill>
                <a:schemeClr val="tx1"/>
              </a:solidFill>
              <a:effectLst/>
              <a:latin typeface="+mn-lt"/>
              <a:ea typeface="+mn-ea"/>
              <a:cs typeface="+mn-cs"/>
            </a:endParaRPr>
          </a:p>
          <a:p>
            <a:endParaRPr lang="da-DK" sz="1200" b="0" i="0" u="sng" kern="1200" dirty="0" smtClean="0">
              <a:solidFill>
                <a:schemeClr val="tx1"/>
              </a:solidFill>
              <a:effectLst/>
              <a:latin typeface="+mn-lt"/>
              <a:ea typeface="+mn-ea"/>
              <a:cs typeface="+mn-cs"/>
            </a:endParaRPr>
          </a:p>
          <a:p>
            <a:endParaRPr lang="da-DK" sz="1200" b="0" i="0" u="sng"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17</a:t>
            </a:fld>
            <a:endParaRPr lang="da-DK" dirty="0"/>
          </a:p>
        </p:txBody>
      </p:sp>
    </p:spTree>
    <p:extLst>
      <p:ext uri="{BB962C8B-B14F-4D97-AF65-F5344CB8AC3E}">
        <p14:creationId xmlns:p14="http://schemas.microsoft.com/office/powerpoint/2010/main" val="60762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Lundy kort fortalt:</a:t>
            </a:r>
            <a:endParaRPr lang="da-DK" b="1" dirty="0" smtClean="0"/>
          </a:p>
          <a:p>
            <a:pPr marL="171450" indent="-171450">
              <a:buFont typeface="Arial" panose="020B0604020202020204" pitchFamily="34" charset="0"/>
              <a:buChar char="•"/>
            </a:pPr>
            <a:r>
              <a:rPr lang="da-DK" u="none" dirty="0" smtClean="0"/>
              <a:t>Modellen</a:t>
            </a:r>
            <a:r>
              <a:rPr lang="da-DK" u="none" baseline="0" dirty="0" smtClean="0"/>
              <a:t> indeholder</a:t>
            </a:r>
            <a:r>
              <a:rPr lang="da-DK" u="none" dirty="0" smtClean="0"/>
              <a:t> fire elementer, som skal være til stede for at sikre børn og unges inddragelse (rum, stemme, tilhørere, indflydelse). </a:t>
            </a:r>
          </a:p>
          <a:p>
            <a:pPr marL="171450" indent="-171450">
              <a:buFont typeface="Arial" panose="020B0604020202020204" pitchFamily="34" charset="0"/>
              <a:buChar char="•"/>
            </a:pPr>
            <a:r>
              <a:rPr lang="da-DK" u="none" dirty="0" err="1" smtClean="0"/>
              <a:t>Lundys</a:t>
            </a:r>
            <a:r>
              <a:rPr lang="da-DK" u="none" baseline="0" dirty="0" smtClean="0"/>
              <a:t> model illustrerer, at b</a:t>
            </a:r>
            <a:r>
              <a:rPr lang="da-DK" u="none" dirty="0" smtClean="0"/>
              <a:t>ørneinddragelse består af flere elementer, der ikke kan stå alene, og</a:t>
            </a:r>
            <a:r>
              <a:rPr lang="da-DK" u="none" baseline="0" dirty="0" smtClean="0"/>
              <a:t> som tilsammen medvirker til reel børneinddragelse.</a:t>
            </a:r>
            <a:endParaRPr lang="da-DK" u="none" dirty="0" smtClean="0"/>
          </a:p>
          <a:p>
            <a:pPr marL="171450" indent="-171450">
              <a:buFont typeface="Arial" panose="020B0604020202020204" pitchFamily="34" charset="0"/>
              <a:buChar char="•"/>
            </a:pPr>
            <a:r>
              <a:rPr lang="da-DK" u="none" dirty="0" smtClean="0"/>
              <a:t>Det, der gør modellen særligt relevant er,</a:t>
            </a:r>
            <a:r>
              <a:rPr lang="da-DK" u="none" baseline="0" dirty="0" smtClean="0"/>
              <a:t> </a:t>
            </a:r>
            <a:r>
              <a:rPr lang="da-DK" u="none" dirty="0" smtClean="0"/>
              <a:t>at modellen gør det muligt at identificere og vurdere konkrete forhold og tiltag, der kan understøtte arbejdet med børneinddragelse. </a:t>
            </a:r>
          </a:p>
          <a:p>
            <a:pPr marL="171450" indent="-171450">
              <a:buFont typeface="Arial" panose="020B0604020202020204" pitchFamily="34" charset="0"/>
              <a:buChar char="•"/>
            </a:pPr>
            <a:r>
              <a:rPr lang="da-DK" u="none" dirty="0" smtClean="0"/>
              <a:t>Laura Lundy fremhæver følgende opmærksomheder: at inddragelse kan anskues som en individuel rettighed, hvilket kan betyde, at mere strukturelle og kontekstuelle forhold træder i baggrunden.</a:t>
            </a:r>
            <a:r>
              <a:rPr lang="da-DK" u="none" baseline="0" dirty="0" smtClean="0"/>
              <a:t> </a:t>
            </a:r>
          </a:p>
          <a:p>
            <a:pPr marL="171450" indent="-171450">
              <a:buFont typeface="Arial" panose="020B0604020202020204" pitchFamily="34" charset="0"/>
              <a:buChar char="•"/>
            </a:pPr>
            <a:endParaRPr lang="da-DK" u="sng" baseline="0" dirty="0" smtClean="0"/>
          </a:p>
          <a:p>
            <a:pPr marL="171450" indent="-171450">
              <a:buFont typeface="Wingdings" panose="05000000000000000000" pitchFamily="2" charset="2"/>
              <a:buChar char="Ø"/>
            </a:pPr>
            <a:r>
              <a:rPr lang="da-DK" u="none" baseline="0" dirty="0" smtClean="0"/>
              <a:t>Systemerne i baggrunden og barnet eller den unge frem på scenen i centrum.</a:t>
            </a:r>
            <a:endParaRPr lang="da-DK" u="none" dirty="0" smtClean="0"/>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For os betyder det måske, at vi skal gentænke vores praksis. Som</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rådgivere har vi tidligere overvejet, </a:t>
            </a:r>
            <a:r>
              <a:rPr lang="da-DK" sz="1200" b="1" i="0" kern="1200" dirty="0" smtClean="0">
                <a:solidFill>
                  <a:schemeClr val="tx1"/>
                </a:solidFill>
                <a:effectLst/>
                <a:latin typeface="+mn-lt"/>
                <a:ea typeface="+mn-ea"/>
                <a:cs typeface="+mn-cs"/>
              </a:rPr>
              <a:t>hvorfor</a:t>
            </a:r>
            <a:r>
              <a:rPr lang="da-DK" sz="1200" b="0" i="0" kern="1200" dirty="0" smtClean="0">
                <a:solidFill>
                  <a:schemeClr val="tx1"/>
                </a:solidFill>
                <a:effectLst/>
                <a:latin typeface="+mn-lt"/>
                <a:ea typeface="+mn-ea"/>
                <a:cs typeface="+mn-cs"/>
              </a:rPr>
              <a:t> og </a:t>
            </a:r>
            <a:r>
              <a:rPr lang="da-DK" sz="1200" b="1" i="0" kern="1200" dirty="0" smtClean="0">
                <a:solidFill>
                  <a:schemeClr val="tx1"/>
                </a:solidFill>
                <a:effectLst/>
                <a:latin typeface="+mn-lt"/>
                <a:ea typeface="+mn-ea"/>
                <a:cs typeface="+mn-cs"/>
              </a:rPr>
              <a:t>hvordan</a:t>
            </a:r>
            <a:r>
              <a:rPr lang="da-DK" sz="1200" b="0" i="0" kern="1200" dirty="0" smtClean="0">
                <a:solidFill>
                  <a:schemeClr val="tx1"/>
                </a:solidFill>
                <a:effectLst/>
                <a:latin typeface="+mn-lt"/>
                <a:ea typeface="+mn-ea"/>
                <a:cs typeface="+mn-cs"/>
              </a:rPr>
              <a:t> vi ville inddrage barnet, nu skal vi desuden overveje,</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vurdere</a:t>
            </a:r>
            <a:r>
              <a:rPr lang="da-DK" sz="1200" b="0" i="0" kern="1200" baseline="0" dirty="0" smtClean="0">
                <a:solidFill>
                  <a:schemeClr val="tx1"/>
                </a:solidFill>
                <a:effectLst/>
                <a:latin typeface="+mn-lt"/>
                <a:ea typeface="+mn-ea"/>
                <a:cs typeface="+mn-cs"/>
              </a:rPr>
              <a:t> og </a:t>
            </a:r>
            <a:r>
              <a:rPr lang="da-DK" sz="1200" b="0" i="0" kern="1200" dirty="0" smtClean="0">
                <a:solidFill>
                  <a:schemeClr val="tx1"/>
                </a:solidFill>
                <a:effectLst/>
                <a:latin typeface="+mn-lt"/>
                <a:ea typeface="+mn-ea"/>
                <a:cs typeface="+mn-cs"/>
              </a:rPr>
              <a:t>udfolde et skøn, i forhold til</a:t>
            </a:r>
            <a:r>
              <a:rPr lang="da-DK" sz="1200" b="0" i="0" kern="1200" baseline="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hvornår</a:t>
            </a:r>
            <a:r>
              <a:rPr lang="da-DK" sz="1200" b="0" i="0" kern="1200" dirty="0" smtClean="0">
                <a:solidFill>
                  <a:schemeClr val="tx1"/>
                </a:solidFill>
                <a:effectLst/>
                <a:latin typeface="+mn-lt"/>
                <a:ea typeface="+mn-ea"/>
                <a:cs typeface="+mn-cs"/>
              </a:rPr>
              <a:t> vi vil inddrage barnet i sagsbehandlingen. Og barnets eller den unges behov skal</a:t>
            </a:r>
            <a:r>
              <a:rPr lang="da-DK" sz="1200" b="0" i="0" kern="1200" baseline="0" dirty="0" smtClean="0">
                <a:solidFill>
                  <a:schemeClr val="tx1"/>
                </a:solidFill>
                <a:effectLst/>
                <a:latin typeface="+mn-lt"/>
                <a:ea typeface="+mn-ea"/>
                <a:cs typeface="+mn-cs"/>
              </a:rPr>
              <a:t> kunne afspejles i det faglige skøn. </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Hos os åbner det måske også op for en generel</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snak om, hvad inddragelse er. </a:t>
            </a:r>
          </a:p>
          <a:p>
            <a:r>
              <a:rPr lang="da-DK" sz="1200" b="0" i="0" kern="1200" dirty="0" smtClean="0">
                <a:solidFill>
                  <a:schemeClr val="tx1"/>
                </a:solidFill>
                <a:effectLst/>
                <a:latin typeface="+mn-lt"/>
                <a:ea typeface="+mn-ea"/>
                <a:cs typeface="+mn-cs"/>
              </a:rPr>
              <a:t>I dag</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inddrages barnet eller den unge fx</a:t>
            </a:r>
            <a:r>
              <a:rPr lang="da-DK" sz="1200" b="0" i="0" kern="1200" baseline="0" dirty="0" smtClean="0">
                <a:solidFill>
                  <a:schemeClr val="tx1"/>
                </a:solidFill>
                <a:effectLst/>
                <a:latin typeface="+mn-lt"/>
                <a:ea typeface="+mn-ea"/>
                <a:cs typeface="+mn-cs"/>
              </a:rPr>
              <a:t> via </a:t>
            </a:r>
            <a:r>
              <a:rPr lang="da-DK" sz="1200" b="0" i="0" kern="1200" dirty="0" smtClean="0">
                <a:solidFill>
                  <a:schemeClr val="tx1"/>
                </a:solidFill>
                <a:effectLst/>
                <a:latin typeface="+mn-lt"/>
                <a:ea typeface="+mn-ea"/>
                <a:cs typeface="+mn-cs"/>
              </a:rPr>
              <a:t>deltagelse i konkrete børnesamtaler, diverse møder, møde med børne- og ungerådgiveren, deltagelse i netværksmøder, familierådslagning osv. Øget inddragelse kan</a:t>
            </a:r>
            <a:r>
              <a:rPr lang="da-DK" sz="1200" b="0" i="0" kern="1200" baseline="0" dirty="0" smtClean="0">
                <a:solidFill>
                  <a:schemeClr val="tx1"/>
                </a:solidFill>
                <a:effectLst/>
                <a:latin typeface="+mn-lt"/>
                <a:ea typeface="+mn-ea"/>
                <a:cs typeface="+mn-cs"/>
              </a:rPr>
              <a:t> fremadrettet være</a:t>
            </a:r>
            <a:r>
              <a:rPr lang="da-DK" sz="1200" b="0" i="0" kern="1200" dirty="0" smtClean="0">
                <a:solidFill>
                  <a:schemeClr val="tx1"/>
                </a:solidFill>
                <a:effectLst/>
                <a:latin typeface="+mn-lt"/>
                <a:ea typeface="+mn-ea"/>
                <a:cs typeface="+mn-cs"/>
              </a:rPr>
              <a:t> kontakt til barnet, fx ved løbende at have kontakt med barnet via telefon</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eller andet.</a:t>
            </a:r>
          </a:p>
          <a:p>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Hvad gør vi i forvejen – nu skal alle inddrages og have indflydelse, så hvordan i praksis? </a:t>
            </a:r>
          </a:p>
          <a:p>
            <a:r>
              <a:rPr lang="da-DK" b="0" baseline="0" dirty="0" smtClean="0"/>
              <a:t>Hvilke dialogformer ønsker vi at anvende?</a:t>
            </a:r>
          </a:p>
          <a:p>
            <a:r>
              <a:rPr lang="da-DK" sz="1200" b="0" i="0" kern="1200" baseline="0" dirty="0" smtClean="0">
                <a:solidFill>
                  <a:schemeClr val="tx1"/>
                </a:solidFill>
                <a:effectLst/>
                <a:latin typeface="+mn-lt"/>
                <a:ea typeface="+mn-ea"/>
                <a:cs typeface="+mn-cs"/>
              </a:rPr>
              <a:t>Hvordan er vores samarbejdspraksis på tværs af fagområder omkring inddragelse på nuværende tidspunkt?</a:t>
            </a:r>
          </a:p>
          <a:p>
            <a:r>
              <a:rPr lang="da-DK" sz="1200" b="0" i="0" kern="1200" baseline="0" dirty="0" smtClean="0">
                <a:solidFill>
                  <a:schemeClr val="tx1"/>
                </a:solidFill>
                <a:effectLst/>
                <a:latin typeface="+mn-lt"/>
                <a:ea typeface="+mn-ea"/>
                <a:cs typeface="+mn-cs"/>
              </a:rPr>
              <a:t>Hvordan bringer vi fx almen- og udførerområderne endnu tættere på?</a:t>
            </a:r>
          </a:p>
          <a:p>
            <a:r>
              <a:rPr lang="da-DK" sz="1200" b="0" i="0" kern="1200" baseline="0" dirty="0" smtClean="0">
                <a:solidFill>
                  <a:schemeClr val="tx1"/>
                </a:solidFill>
                <a:effectLst/>
                <a:latin typeface="+mn-lt"/>
                <a:ea typeface="+mn-ea"/>
                <a:cs typeface="+mn-cs"/>
              </a:rPr>
              <a:t>Hvordan kobler vi vores nuværende opfølgningspraksis op på det nye set up?</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Hvilken støtte ønsker vi fra ledelseshold? </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t>
            </a:r>
          </a:p>
          <a:p>
            <a:pPr marL="0" indent="0">
              <a:buFont typeface="Arial" panose="020B0604020202020204" pitchFamily="34" charset="0"/>
              <a:buNone/>
            </a:pPr>
            <a:endParaRPr lang="da-DK" dirty="0" smtClean="0"/>
          </a:p>
          <a:p>
            <a:pPr marL="0" indent="0">
              <a:buFont typeface="Arial" panose="020B0604020202020204" pitchFamily="34" charset="0"/>
              <a:buNone/>
            </a:pPr>
            <a:endParaRPr lang="da-DK" dirty="0"/>
          </a:p>
        </p:txBody>
      </p:sp>
      <p:sp>
        <p:nvSpPr>
          <p:cNvPr id="4" name="Pladsholder til dato 3"/>
          <p:cNvSpPr>
            <a:spLocks noGrp="1"/>
          </p:cNvSpPr>
          <p:nvPr>
            <p:ph type="dt" idx="10"/>
          </p:nvPr>
        </p:nvSpPr>
        <p:spPr/>
        <p:txBody>
          <a:bodyPr/>
          <a:lstStyle/>
          <a:p>
            <a:fld id="{5BD4DDCB-19EE-401F-A05A-36E20ECF2D45}" type="datetime2">
              <a:rPr lang="da-DK" smtClean="0"/>
              <a:t>19. september 2023</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18</a:t>
            </a:fld>
            <a:endParaRPr lang="da-DK" dirty="0"/>
          </a:p>
        </p:txBody>
      </p:sp>
    </p:spTree>
    <p:extLst>
      <p:ext uri="{BB962C8B-B14F-4D97-AF65-F5344CB8AC3E}">
        <p14:creationId xmlns:p14="http://schemas.microsoft.com/office/powerpoint/2010/main" val="294060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kern="1200" dirty="0" smtClean="0">
                <a:solidFill>
                  <a:schemeClr val="tx1"/>
                </a:solidFill>
                <a:effectLst/>
                <a:latin typeface="+mn-lt"/>
                <a:ea typeface="+mn-ea"/>
                <a:cs typeface="+mn-cs"/>
              </a:rPr>
              <a:t>Faglig vurdering og tilrettelæggelse</a:t>
            </a:r>
          </a:p>
          <a:p>
            <a:r>
              <a:rPr lang="da-DK" sz="1200" b="0" i="0" kern="1200" dirty="0" smtClean="0">
                <a:solidFill>
                  <a:schemeClr val="tx1"/>
                </a:solidFill>
                <a:effectLst/>
                <a:latin typeface="+mn-lt"/>
                <a:ea typeface="+mn-ea"/>
                <a:cs typeface="+mn-cs"/>
              </a:rPr>
              <a:t>Barnets lov hviler på en intention om mere</a:t>
            </a:r>
            <a:r>
              <a:rPr lang="da-DK" sz="1200" b="0" i="0" kern="1200" baseline="0" dirty="0" smtClean="0">
                <a:solidFill>
                  <a:schemeClr val="tx1"/>
                </a:solidFill>
                <a:effectLst/>
                <a:latin typeface="+mn-lt"/>
                <a:ea typeface="+mn-ea"/>
                <a:cs typeface="+mn-cs"/>
              </a:rPr>
              <a:t> fleksible</a:t>
            </a:r>
            <a:r>
              <a:rPr lang="da-DK" sz="1200" b="0" i="0" kern="1200" dirty="0" smtClean="0">
                <a:solidFill>
                  <a:schemeClr val="tx1"/>
                </a:solidFill>
                <a:effectLst/>
                <a:latin typeface="+mn-lt"/>
                <a:ea typeface="+mn-ea"/>
                <a:cs typeface="+mn-cs"/>
              </a:rPr>
              <a:t> proceskrav og sætter derfor vores faglighed i spil på nye måder. Det giver også nye muligheder for at bruge vores uddannelse og udfolde vores faglighed. </a:t>
            </a:r>
          </a:p>
          <a:p>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Med barnets lov fokuseres der på hurtighed i processen fra henvendelse</a:t>
            </a:r>
            <a:r>
              <a:rPr lang="da-DK" sz="1200" b="0" i="0" kern="1200" baseline="0" dirty="0" smtClean="0">
                <a:solidFill>
                  <a:schemeClr val="tx1"/>
                </a:solidFill>
                <a:effectLst/>
                <a:latin typeface="+mn-lt"/>
                <a:ea typeface="+mn-ea"/>
                <a:cs typeface="+mn-cs"/>
              </a:rPr>
              <a:t> til faglig vurdering til beslutning/afgørelse til iværksættelse. Vores faglige vurderinger bliver helt afgørende i det nye </a:t>
            </a:r>
            <a:r>
              <a:rPr lang="da-DK" sz="1200" b="0" i="0" kern="1200" baseline="0" dirty="0" err="1" smtClean="0">
                <a:solidFill>
                  <a:schemeClr val="tx1"/>
                </a:solidFill>
                <a:effectLst/>
                <a:latin typeface="+mn-lt"/>
                <a:ea typeface="+mn-ea"/>
                <a:cs typeface="+mn-cs"/>
              </a:rPr>
              <a:t>sagsflow</a:t>
            </a:r>
            <a:r>
              <a:rPr lang="da-DK"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Som vi kender det fra i dag, skal vores faglige udredninger svare til den problematik, vi ser. </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Det nye for nogle af os</a:t>
            </a:r>
            <a:r>
              <a:rPr lang="da-DK" sz="1200" b="0" i="0" kern="1200" baseline="0" dirty="0" smtClean="0">
                <a:solidFill>
                  <a:schemeClr val="tx1"/>
                </a:solidFill>
                <a:effectLst/>
                <a:latin typeface="+mn-lt"/>
                <a:ea typeface="+mn-ea"/>
                <a:cs typeface="+mn-cs"/>
              </a:rPr>
              <a:t> er,</a:t>
            </a:r>
            <a:r>
              <a:rPr lang="da-DK" sz="1200" b="0" i="0" kern="1200" dirty="0" smtClean="0">
                <a:solidFill>
                  <a:schemeClr val="tx1"/>
                </a:solidFill>
                <a:effectLst/>
                <a:latin typeface="+mn-lt"/>
                <a:ea typeface="+mn-ea"/>
                <a:cs typeface="+mn-cs"/>
              </a:rPr>
              <a:t> at vi nu på baggrund af den situation, barnet er i, eller den problematik, vi står overfor, skal vurdere, hvor grundig en udredning, der er behov for, for at vi kan belyse sagen. Det vil sige,</a:t>
            </a:r>
            <a:r>
              <a:rPr lang="da-DK" sz="1200" b="0" i="0" kern="1200" baseline="0" dirty="0" smtClean="0">
                <a:solidFill>
                  <a:schemeClr val="tx1"/>
                </a:solidFill>
                <a:effectLst/>
                <a:latin typeface="+mn-lt"/>
                <a:ea typeface="+mn-ea"/>
                <a:cs typeface="+mn-cs"/>
              </a:rPr>
              <a:t> at vi </a:t>
            </a:r>
            <a:r>
              <a:rPr lang="da-DK" sz="1200" b="0" i="0" kern="1200" dirty="0" smtClean="0">
                <a:solidFill>
                  <a:schemeClr val="tx1"/>
                </a:solidFill>
                <a:effectLst/>
                <a:latin typeface="+mn-lt"/>
                <a:ea typeface="+mn-ea"/>
                <a:cs typeface="+mn-cs"/>
              </a:rPr>
              <a:t>skal vurdere, om det er nok med en screening, eller om der er behov for en afdækning eller en grundigere undersøgelse</a:t>
            </a:r>
            <a:r>
              <a:rPr lang="da-DK" sz="1200" b="0" i="0" kern="1200" baseline="0" dirty="0" smtClean="0">
                <a:solidFill>
                  <a:schemeClr val="tx1"/>
                </a:solidFill>
                <a:effectLst/>
                <a:latin typeface="+mn-lt"/>
                <a:ea typeface="+mn-ea"/>
                <a:cs typeface="+mn-cs"/>
              </a:rPr>
              <a:t> – </a:t>
            </a:r>
            <a:r>
              <a:rPr lang="da-DK" sz="1200" b="0" i="0" kern="1200" dirty="0" smtClean="0">
                <a:solidFill>
                  <a:schemeClr val="tx1"/>
                </a:solidFill>
                <a:effectLst/>
                <a:latin typeface="+mn-lt"/>
                <a:ea typeface="+mn-ea"/>
                <a:cs typeface="+mn-cs"/>
              </a:rPr>
              <a:t>en børnefaglig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0" kern="1200" dirty="0" smtClean="0">
                <a:solidFill>
                  <a:schemeClr val="tx1"/>
                </a:solidFill>
                <a:effectLst/>
                <a:latin typeface="+mn-lt"/>
                <a:ea typeface="+mn-ea"/>
                <a:cs typeface="+mn-cs"/>
              </a:rPr>
              <a:t>Screeningen kender vi fra vores</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nuværende praksis som den indledende vurdering.</a:t>
            </a:r>
            <a:r>
              <a:rPr lang="da-DK" sz="1200" b="0" i="0" kern="1200" baseline="0" dirty="0" smtClean="0">
                <a:solidFill>
                  <a:schemeClr val="tx1"/>
                </a:solidFill>
                <a:effectLst/>
                <a:latin typeface="+mn-lt"/>
                <a:ea typeface="+mn-ea"/>
                <a:cs typeface="+mn-cs"/>
              </a:rPr>
              <a:t> Det nye er, at </a:t>
            </a:r>
            <a:r>
              <a:rPr lang="da-DK" sz="1200" b="0" i="0" kern="1200" dirty="0" smtClean="0">
                <a:solidFill>
                  <a:schemeClr val="tx1"/>
                </a:solidFill>
                <a:effectLst/>
                <a:latin typeface="+mn-lt"/>
                <a:ea typeface="+mn-ea"/>
                <a:cs typeface="+mn-cs"/>
              </a:rPr>
              <a:t>både børn og unge i udsatte positioner OG børn og unge med nedsat fysik eller psykisk funktionsnedsættelse</a:t>
            </a:r>
            <a:r>
              <a:rPr lang="da-DK" sz="1200" b="0" i="0" kern="1200" baseline="0" dirty="0" smtClean="0">
                <a:solidFill>
                  <a:schemeClr val="tx1"/>
                </a:solidFill>
                <a:effectLst/>
                <a:latin typeface="+mn-lt"/>
                <a:ea typeface="+mn-ea"/>
                <a:cs typeface="+mn-cs"/>
              </a:rPr>
              <a:t> er omfattet af screeningen.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0" kern="1200" baseline="0" dirty="0" smtClean="0">
                <a:solidFill>
                  <a:schemeClr val="tx1"/>
                </a:solidFill>
                <a:effectLst/>
                <a:latin typeface="+mn-lt"/>
                <a:ea typeface="+mn-ea"/>
                <a:cs typeface="+mn-cs"/>
              </a:rPr>
              <a:t>Screeningen kan lede til 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afdækning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smtClean="0">
                <a:solidFill>
                  <a:schemeClr val="tx1"/>
                </a:solidFill>
                <a:effectLst/>
                <a:latin typeface="+mn-lt"/>
                <a:ea typeface="+mn-ea"/>
                <a:cs typeface="+mn-cs"/>
              </a:rPr>
              <a:t>b</a:t>
            </a:r>
            <a:r>
              <a:rPr lang="da-DK" sz="1200" b="0" i="0" kern="1200" dirty="0" smtClean="0">
                <a:solidFill>
                  <a:schemeClr val="tx1"/>
                </a:solidFill>
                <a:effectLst/>
                <a:latin typeface="+mn-lt"/>
                <a:ea typeface="+mn-ea"/>
                <a:cs typeface="+mn-cs"/>
              </a:rPr>
              <a:t>ørnefaglig undersøgelse, eller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at vi vurderer, at barnet</a:t>
            </a:r>
            <a:r>
              <a:rPr lang="da-DK" sz="1200" b="0" i="0" kern="1200" baseline="0" dirty="0" smtClean="0">
                <a:solidFill>
                  <a:schemeClr val="tx1"/>
                </a:solidFill>
                <a:effectLst/>
                <a:latin typeface="+mn-lt"/>
                <a:ea typeface="+mn-ea"/>
                <a:cs typeface="+mn-cs"/>
              </a:rPr>
              <a:t> eller den unge skal støttes i det tidligt forbyggende regi.</a:t>
            </a:r>
          </a:p>
          <a:p>
            <a:endParaRPr lang="da-DK" sz="1200" b="0" i="0" kern="1200" baseline="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Det fordrer</a:t>
            </a:r>
            <a:r>
              <a:rPr lang="da-DK" sz="1200" b="0" i="0" kern="1200" baseline="0" dirty="0" smtClean="0">
                <a:solidFill>
                  <a:schemeClr val="tx1"/>
                </a:solidFill>
                <a:effectLst/>
                <a:latin typeface="+mn-lt"/>
                <a:ea typeface="+mn-ea"/>
                <a:cs typeface="+mn-cs"/>
              </a:rPr>
              <a:t>, at vi har kontinuerlige faglige drøftelser i vores afdeling om, hvordan vi griber denne sondring an.</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Vi</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er </a:t>
            </a:r>
            <a:r>
              <a:rPr lang="da-DK" sz="1200" b="0" i="0" kern="1200" baseline="0" dirty="0" smtClean="0">
                <a:solidFill>
                  <a:schemeClr val="tx1"/>
                </a:solidFill>
                <a:effectLst/>
                <a:latin typeface="+mn-lt"/>
                <a:ea typeface="+mn-ea"/>
                <a:cs typeface="+mn-cs"/>
              </a:rPr>
              <a:t>vant til at være underlagt faste strukturer for, hvornår og hvordan vi fx skal inddrage og lave planer mv. Og det er intentionen at give plads til mere fleksible arbejdsgange, for at vi dermed kan give barnet og den unge en mere central rolle i deres egen sag. </a:t>
            </a: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Det er ikke vores systemer, der skal fylde – det er de børn og unge, vi er ansat til at hjælpe.</a:t>
            </a: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Med implementeringen af barnets lov skal vi således ”af- og implementere” vante praksisser. Vi skal gøre noget anderledes, og det kræver tilvænning.</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Barnets behov skal</a:t>
            </a:r>
            <a:r>
              <a:rPr lang="da-DK" sz="1200" b="0" i="0" kern="1200" baseline="0" dirty="0" smtClean="0">
                <a:solidFill>
                  <a:schemeClr val="tx1"/>
                </a:solidFill>
                <a:effectLst/>
                <a:latin typeface="+mn-lt"/>
                <a:ea typeface="+mn-ea"/>
                <a:cs typeface="+mn-cs"/>
              </a:rPr>
              <a:t> kunne afspejles i de vurderinger, vi laver, og i de beslutninger og afgørelser, vi træffer.</a:t>
            </a:r>
          </a:p>
          <a:p>
            <a:pPr marL="0" indent="0">
              <a:buFont typeface="Arial" panose="020B0604020202020204" pitchFamily="34" charset="0"/>
              <a:buNone/>
            </a:pPr>
            <a:endParaRPr lang="da-DK"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b="1" i="0" kern="1200" baseline="0" dirty="0" smtClean="0">
                <a:solidFill>
                  <a:schemeClr val="tx1"/>
                </a:solidFill>
                <a:effectLst/>
                <a:latin typeface="+mn-lt"/>
                <a:ea typeface="+mn-ea"/>
                <a:cs typeface="+mn-cs"/>
              </a:rPr>
              <a:t>Samarbejde</a:t>
            </a:r>
          </a:p>
          <a:p>
            <a:pPr marL="0" indent="0">
              <a:buFont typeface="Arial" panose="020B0604020202020204" pitchFamily="34" charset="0"/>
              <a:buNone/>
            </a:pPr>
            <a:r>
              <a:rPr lang="da-DK" sz="1200" b="0" i="0" kern="1200" baseline="0" dirty="0" smtClean="0">
                <a:solidFill>
                  <a:schemeClr val="tx1"/>
                </a:solidFill>
                <a:effectLst/>
                <a:latin typeface="+mn-lt"/>
                <a:ea typeface="+mn-ea"/>
                <a:cs typeface="+mn-cs"/>
              </a:rPr>
              <a:t>Vi skal tæt ind i faglige dialoger med vores kollegaer og ledere for at sikre faglig konsensus om de problematikker, som barnet eller den unge er belastet af og de løsninger, der skal sættes i spil for at afhjælpe problemstillingerne. Det er et fælles ansvar, at børnene og de unge i vores kommune trives og udvikler sig, og det er vigtigt, at vi ikke står alene med det ansvar.  </a:t>
            </a:r>
          </a:p>
          <a:p>
            <a:endParaRPr lang="da-DK"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For at sikre at vi kan lave vurderinger og træffe de bedst mulige beslutninger og afgørelser på oplyst grundlag, er det meningsfyldt, at </a:t>
            </a:r>
            <a:r>
              <a:rPr lang="da-DK" sz="1200" b="1" i="0" kern="1200" baseline="0" dirty="0" smtClean="0">
                <a:solidFill>
                  <a:schemeClr val="tx1"/>
                </a:solidFill>
                <a:effectLst/>
                <a:latin typeface="+mn-lt"/>
                <a:ea typeface="+mn-ea"/>
                <a:cs typeface="+mn-cs"/>
              </a:rPr>
              <a:t>almen- og udførerområdet </a:t>
            </a:r>
            <a:r>
              <a:rPr lang="da-DK" sz="1200" b="0" i="0" kern="1200" baseline="0" dirty="0" smtClean="0">
                <a:solidFill>
                  <a:schemeClr val="tx1"/>
                </a:solidFill>
                <a:effectLst/>
                <a:latin typeface="+mn-lt"/>
                <a:ea typeface="+mn-ea"/>
                <a:cs typeface="+mn-cs"/>
              </a:rPr>
              <a:t>kommer endnu tættere på, og at vi samarbejder om at få så mange aspekter med som muligt i vores vurderingsgrundlag.  </a:t>
            </a:r>
          </a:p>
          <a:p>
            <a:pPr marL="171450" indent="-171450">
              <a:buFont typeface="Arial" panose="020B0604020202020204" pitchFamily="34" charset="0"/>
              <a:buChar char="•"/>
            </a:pPr>
            <a:endParaRPr lang="da-DK"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Det har betydning for vores mulighed for at lave en helhedsorienteret vurdering, hvordan vores samarbejdspartnere – herunder almen- og </a:t>
            </a:r>
            <a:r>
              <a:rPr lang="da-DK" sz="1200" b="0" i="0" kern="1200" baseline="0" dirty="0" err="1" smtClean="0">
                <a:solidFill>
                  <a:schemeClr val="tx1"/>
                </a:solidFill>
                <a:effectLst/>
                <a:latin typeface="+mn-lt"/>
                <a:ea typeface="+mn-ea"/>
                <a:cs typeface="+mn-cs"/>
              </a:rPr>
              <a:t>udførerområdet</a:t>
            </a:r>
            <a:r>
              <a:rPr lang="da-DK" sz="1200" b="0" i="0" kern="1200" baseline="0" dirty="0" smtClean="0">
                <a:solidFill>
                  <a:schemeClr val="tx1"/>
                </a:solidFill>
                <a:effectLst/>
                <a:latin typeface="+mn-lt"/>
                <a:ea typeface="+mn-ea"/>
                <a:cs typeface="+mn-cs"/>
              </a:rPr>
              <a:t> - sikrer tilbageløb af viden, og det giver anledning til drøftelser på tværs om samarbejdet. Vi har forskellige faglige afsæt, men vi har samme forpligtigelse til at sikre børn og unges trivsel, og ved at rykke tættere sammen kan vi løfte i flok.</a:t>
            </a:r>
          </a:p>
          <a:p>
            <a:endParaRPr lang="da-DK" sz="1200" b="0" i="0" kern="1200" baseline="0" dirty="0" smtClean="0">
              <a:solidFill>
                <a:schemeClr val="tx1"/>
              </a:solidFill>
              <a:effectLst/>
              <a:latin typeface="+mn-lt"/>
              <a:ea typeface="+mn-ea"/>
              <a:cs typeface="+mn-cs"/>
            </a:endParaRPr>
          </a:p>
          <a:p>
            <a:r>
              <a:rPr lang="da-DK" sz="1200" b="1" i="0" kern="1200" baseline="0" dirty="0" smtClean="0">
                <a:solidFill>
                  <a:schemeClr val="tx1"/>
                </a:solidFill>
                <a:effectLst/>
                <a:latin typeface="+mn-lt"/>
                <a:ea typeface="+mn-ea"/>
                <a:cs typeface="+mn-cs"/>
              </a:rPr>
              <a:t>Planer og opfølgning</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Noget af det nye i barnets lov er, at der ikke altid skal laves en barnets plan eller en ungeplan, når der iværksættes støttende indsatser efter § 32. I stedet skal der tages konkret stilling til, om der er </a:t>
            </a:r>
            <a:r>
              <a:rPr lang="da-DK" sz="1200" i="1" kern="1200" dirty="0" smtClean="0">
                <a:solidFill>
                  <a:schemeClr val="tx1"/>
                </a:solidFill>
                <a:effectLst/>
                <a:latin typeface="+mn-lt"/>
                <a:ea typeface="+mn-ea"/>
                <a:cs typeface="+mn-cs"/>
              </a:rPr>
              <a:t>behov</a:t>
            </a:r>
            <a:r>
              <a:rPr lang="da-DK" sz="1200" kern="1200" dirty="0" smtClean="0">
                <a:solidFill>
                  <a:schemeClr val="tx1"/>
                </a:solidFill>
                <a:effectLst/>
                <a:latin typeface="+mn-lt"/>
                <a:ea typeface="+mn-ea"/>
                <a:cs typeface="+mn-cs"/>
              </a:rPr>
              <a:t> for at udarbejde en plan. Det betyder, at der kan iværksættes støttende indsatser, </a:t>
            </a:r>
            <a:r>
              <a:rPr lang="da-DK" sz="1200" i="1" kern="1200" dirty="0" smtClean="0">
                <a:solidFill>
                  <a:schemeClr val="tx1"/>
                </a:solidFill>
                <a:effectLst/>
                <a:latin typeface="+mn-lt"/>
                <a:ea typeface="+mn-ea"/>
                <a:cs typeface="+mn-cs"/>
              </a:rPr>
              <a:t>uden</a:t>
            </a:r>
            <a:r>
              <a:rPr lang="da-DK" sz="1200" kern="1200" dirty="0" smtClean="0">
                <a:solidFill>
                  <a:schemeClr val="tx1"/>
                </a:solidFill>
                <a:effectLst/>
                <a:latin typeface="+mn-lt"/>
                <a:ea typeface="+mn-ea"/>
                <a:cs typeface="+mn-cs"/>
              </a:rPr>
              <a:t> at der nødvendigvis udarbejdes en plan.</a:t>
            </a:r>
            <a:r>
              <a:rPr lang="da-DK" sz="1200" kern="1200" baseline="0" dirty="0" smtClean="0">
                <a:solidFill>
                  <a:schemeClr val="tx1"/>
                </a:solidFill>
                <a:effectLst/>
                <a:latin typeface="+mn-lt"/>
                <a:ea typeface="+mn-ea"/>
                <a:cs typeface="+mn-cs"/>
              </a:rPr>
              <a:t> </a:t>
            </a:r>
            <a:r>
              <a:rPr lang="da-DK" sz="1200" b="0" i="0" kern="1200" baseline="0" dirty="0" smtClean="0">
                <a:solidFill>
                  <a:schemeClr val="tx1"/>
                </a:solidFill>
                <a:effectLst/>
                <a:latin typeface="+mn-lt"/>
                <a:ea typeface="+mn-ea"/>
                <a:cs typeface="+mn-cs"/>
              </a:rPr>
              <a:t>Det skal være tydeligt, hvad vores bevægegrund for det, vi vælger, er, og det skal også være tydeligt, hvordan barnets/den unges ønsker, perspektiver og behov afspejles i det valgte.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er fortsat lovpligtigt at udarbejde barnets plan eller en ungeplan, når der træffes afgørelse om anbringelse efter §§ 46 eller 47. </a:t>
            </a:r>
          </a:p>
          <a:p>
            <a:pPr marL="171450" indent="-171450">
              <a:buFont typeface="Arial" panose="020B0604020202020204" pitchFamily="34" charset="0"/>
              <a:buChar char="•"/>
            </a:pPr>
            <a:endParaRPr lang="da-DK"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Det stiller særlige krav til de afgørelser, vi udarbejder, da de bl.a. skal indeholde oplysninger, som vi før har noteret i planer. </a:t>
            </a:r>
            <a:endParaRPr lang="da-DK" sz="1200" b="0" i="0" kern="1200" dirty="0" smtClean="0">
              <a:solidFill>
                <a:schemeClr val="tx1"/>
              </a:solidFill>
              <a:effectLst/>
              <a:latin typeface="+mn-lt"/>
              <a:ea typeface="+mn-ea"/>
              <a:cs typeface="+mn-cs"/>
            </a:endParaRP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rådgiver skal du derfor i samarbejde med barn, ung og forældre løbende vurdere, om der undervejs opstår behov for at udarbejde en plan.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Målet med de nye regler er at skabe mere fleksible og dynamiske sagsforløb, der afspejler barnets eller den unges behov og sikrer en kortere vej til iværksættelse af indsats. Derfor giver de nye bestemmelser mere plads til jeres socialfaglige vurdering af, hvornår der er behov for en plan.</a:t>
            </a:r>
          </a:p>
          <a:p>
            <a:pPr marL="171450" indent="-171450">
              <a:buFont typeface="Arial" panose="020B0604020202020204" pitchFamily="34" charset="0"/>
              <a:buChar char="•"/>
            </a:pPr>
            <a:endParaRPr lang="da-DK"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Det vil endvidere bero på en faglig vurdering, hvor tit vi følger op på støttende indsatser. Det betyder, at der fremadrettet ikke er en fast kadence, som vi kender det fra i dag. Vi skal se på det enkelte barn og lave en individuel vurdering af, hvad der giver mening, og barnet skal være med til at beslutte dette i videst muligt omfang. Som minimum skal der dog følges op på en indsats tre måneder efter afgørelse, og i den forbindelse skal der tages stilling til kommende opfølgningskadence. </a:t>
            </a:r>
          </a:p>
          <a:p>
            <a:endParaRPr lang="da-DK"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Der er andre regler, når der er tale om anbringelse. Ved anbringelse med samtykke skal planer udarbejdes senest tre måneder efter afgørelsen – ved anbringelse uden samtykke skal planer være udarbejdet forud for afgørelsen. Opfølgning skal ske første gang tre måneder efter afgørelse og som ovenfor skal der her tages stilling til de kommende opfølgninger. </a:t>
            </a:r>
          </a:p>
          <a:p>
            <a:endParaRPr lang="da-DK" sz="1200" b="0" i="0" kern="1200" baseline="0" dirty="0" smtClean="0">
              <a:solidFill>
                <a:schemeClr val="tx1"/>
              </a:solidFill>
              <a:effectLst/>
              <a:latin typeface="+mn-lt"/>
              <a:ea typeface="+mn-ea"/>
              <a:cs typeface="+mn-cs"/>
            </a:endParaRPr>
          </a:p>
          <a:p>
            <a:r>
              <a:rPr lang="da-DK" sz="1200" b="1" i="0" kern="1200" dirty="0" smtClean="0">
                <a:solidFill>
                  <a:schemeClr val="tx1"/>
                </a:solidFill>
                <a:effectLst/>
                <a:latin typeface="+mn-lt"/>
                <a:ea typeface="+mn-ea"/>
                <a:cs typeface="+mn-cs"/>
              </a:rPr>
              <a:t>Dokumentation</a:t>
            </a:r>
          </a:p>
          <a:p>
            <a:r>
              <a:rPr lang="da-DK" sz="1200" b="0" i="0" kern="1200" dirty="0" smtClean="0">
                <a:solidFill>
                  <a:schemeClr val="tx1"/>
                </a:solidFill>
                <a:effectLst/>
                <a:latin typeface="+mn-lt"/>
                <a:ea typeface="+mn-ea"/>
                <a:cs typeface="+mn-cs"/>
              </a:rPr>
              <a:t>Et øget fokus på den faglige vurdering og børns rettigheder får selvfølgelig også betydning for den måde, vi fremadrettet vil tilrettelægge vores arbejde,</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praksis</a:t>
            </a:r>
            <a:r>
              <a:rPr lang="da-DK" sz="1200" b="0" i="0" kern="1200" baseline="0" dirty="0" smtClean="0">
                <a:solidFill>
                  <a:schemeClr val="tx1"/>
                </a:solidFill>
                <a:effectLst/>
                <a:latin typeface="+mn-lt"/>
                <a:ea typeface="+mn-ea"/>
                <a:cs typeface="+mn-cs"/>
              </a:rPr>
              <a:t> og </a:t>
            </a:r>
            <a:r>
              <a:rPr lang="da-DK" sz="1200" b="0" i="0" kern="1200" dirty="0" smtClean="0">
                <a:solidFill>
                  <a:schemeClr val="tx1"/>
                </a:solidFill>
                <a:effectLst/>
                <a:latin typeface="+mn-lt"/>
                <a:ea typeface="+mn-ea"/>
                <a:cs typeface="+mn-cs"/>
              </a:rPr>
              <a:t>sagsbehandling på. </a:t>
            </a:r>
          </a:p>
          <a:p>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Måden, hvorpå vi journaliserer i vores</a:t>
            </a:r>
            <a:r>
              <a:rPr lang="da-DK" sz="1200" b="0" i="0" kern="1200" baseline="0" dirty="0" smtClean="0">
                <a:solidFill>
                  <a:schemeClr val="tx1"/>
                </a:solidFill>
                <a:effectLst/>
                <a:latin typeface="+mn-lt"/>
                <a:ea typeface="+mn-ea"/>
                <a:cs typeface="+mn-cs"/>
              </a:rPr>
              <a:t> sager, bliver afgørende for, hvordan vi dokumenterer barnets og den unges perspektiver og synspunkter samt bevæggrunden for vores tilrettelæggelse af jeres sagsbehandling. </a:t>
            </a:r>
          </a:p>
          <a:p>
            <a:pPr marL="171450" indent="-171450">
              <a:buFont typeface="Arial" panose="020B0604020202020204" pitchFamily="34" charset="0"/>
              <a:buChar char="•"/>
            </a:pPr>
            <a:r>
              <a:rPr lang="da-DK" sz="1200" b="0" i="0" kern="1200" baseline="0" dirty="0" smtClean="0">
                <a:solidFill>
                  <a:schemeClr val="tx1"/>
                </a:solidFill>
                <a:effectLst/>
                <a:latin typeface="+mn-lt"/>
                <a:ea typeface="+mn-ea"/>
                <a:cs typeface="+mn-cs"/>
              </a:rPr>
              <a:t>Da planer ikke bliver lovpligtige, på nær i anbringelsessager, kalder det på et øget fokus på, hvordan vi journaliserer og dermed dokumenterer, at alle indsatser fortløbende modsvarer barnets eller den unges behov.</a:t>
            </a:r>
          </a:p>
          <a:p>
            <a:endParaRPr lang="da-DK" sz="1200" b="0" i="0" kern="1200" dirty="0" smtClean="0">
              <a:solidFill>
                <a:schemeClr val="tx1"/>
              </a:solidFill>
              <a:effectLst/>
              <a:latin typeface="+mn-lt"/>
              <a:ea typeface="+mn-ea"/>
              <a:cs typeface="+mn-cs"/>
            </a:endParaRPr>
          </a:p>
          <a:p>
            <a:r>
              <a:rPr lang="da-DK" sz="1200" b="1" i="0" kern="1200" dirty="0" smtClean="0">
                <a:solidFill>
                  <a:schemeClr val="tx1"/>
                </a:solidFill>
                <a:effectLst/>
                <a:latin typeface="+mn-lt"/>
                <a:ea typeface="+mn-ea"/>
                <a:cs typeface="+mn-cs"/>
              </a:rPr>
              <a:t>Barnets og den unges perspektiv</a:t>
            </a:r>
          </a:p>
          <a:p>
            <a:r>
              <a:rPr lang="da-DK" sz="1200" b="0" i="0" kern="1200" dirty="0" smtClean="0">
                <a:solidFill>
                  <a:schemeClr val="tx1"/>
                </a:solidFill>
                <a:effectLst/>
                <a:latin typeface="+mn-lt"/>
                <a:ea typeface="+mn-ea"/>
                <a:cs typeface="+mn-cs"/>
              </a:rPr>
              <a:t>Barnets og den unges perspektiv skal altid være i fokus i sagsbehandlingen, og det skal være styrende for vores faglige vurderinger og de indsatser, som vi peger på</a:t>
            </a:r>
            <a:r>
              <a:rPr lang="da-DK" sz="1200" b="0" i="0" kern="1200" baseline="0" dirty="0" smtClean="0">
                <a:solidFill>
                  <a:schemeClr val="tx1"/>
                </a:solidFill>
                <a:effectLst/>
                <a:latin typeface="+mn-lt"/>
                <a:ea typeface="+mn-ea"/>
                <a:cs typeface="+mn-cs"/>
              </a:rPr>
              <a:t> – </a:t>
            </a:r>
            <a:r>
              <a:rPr lang="da-DK" sz="1200" b="0" i="0" kern="1200" dirty="0" smtClean="0">
                <a:solidFill>
                  <a:schemeClr val="tx1"/>
                </a:solidFill>
                <a:effectLst/>
                <a:latin typeface="+mn-lt"/>
                <a:ea typeface="+mn-ea"/>
                <a:cs typeface="+mn-cs"/>
              </a:rPr>
              <a:t>også når vi følger op på barnets trivsel og udvikling, uanset barnets alder eller funktionsnedsættelse. </a:t>
            </a:r>
          </a:p>
          <a:p>
            <a:endParaRPr lang="da-DK"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smtClean="0">
                <a:solidFill>
                  <a:schemeClr val="tx1"/>
                </a:solidFill>
                <a:effectLst/>
                <a:latin typeface="+mn-lt"/>
                <a:ea typeface="+mn-ea"/>
                <a:cs typeface="+mn-cs"/>
              </a:rPr>
              <a:t>Bisidder og venskabsfamilier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Vi skal også være opmærksomme på, at</a:t>
            </a:r>
            <a:r>
              <a:rPr lang="da-DK" sz="1200" b="0" i="0" kern="1200" baseline="0" dirty="0" smtClean="0">
                <a:solidFill>
                  <a:schemeClr val="tx1"/>
                </a:solidFill>
                <a:effectLst/>
                <a:latin typeface="+mn-lt"/>
                <a:ea typeface="+mn-ea"/>
                <a:cs typeface="+mn-cs"/>
              </a:rPr>
              <a:t> vi får lagt rutiner ind for, at vi nu altid skal tilbyde bisidder samt venskabsfamilier i anbringelsessager.</a:t>
            </a:r>
            <a:endParaRPr lang="da-DK" sz="1200" b="0" i="0" kern="1200" dirty="0" smtClean="0">
              <a:solidFill>
                <a:schemeClr val="tx1"/>
              </a:solidFill>
              <a:effectLst/>
              <a:latin typeface="+mn-lt"/>
              <a:ea typeface="+mn-ea"/>
              <a:cs typeface="+mn-cs"/>
            </a:endParaRPr>
          </a:p>
          <a:p>
            <a:endParaRPr lang="da-DK"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i="0" kern="1200" baseline="0" dirty="0" smtClean="0">
                <a:solidFill>
                  <a:schemeClr val="tx1"/>
                </a:solidFill>
                <a:effectLst/>
                <a:latin typeface="+mn-lt"/>
                <a:ea typeface="+mn-ea"/>
                <a:cs typeface="+mn-cs"/>
              </a:rPr>
              <a:t>Skabeloner og håndbøger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0" kern="1200" baseline="0" dirty="0" smtClean="0">
                <a:solidFill>
                  <a:schemeClr val="tx1"/>
                </a:solidFill>
                <a:effectLst/>
                <a:latin typeface="+mn-lt"/>
                <a:ea typeface="+mn-ea"/>
                <a:cs typeface="+mn-cs"/>
              </a:rPr>
              <a:t>Til understøttelse udarbejdes der p.t. skabeloner til både screening, afdækning, børnefaglig undersøgelse, barnets plan og ungeplan mv., som er tilpasset barnets lov. Der kommer også en håndbog om barnets lov, og håndbog om ICS tilpasses også de nye bestemmelser – metoden hviler dog på de samme grundprincipper som før. </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t>
            </a:r>
          </a:p>
          <a:p>
            <a:endParaRPr lang="da-DK" dirty="0" smtClean="0"/>
          </a:p>
          <a:p>
            <a:endParaRPr lang="da-DK" sz="1200" b="0" i="0" u="sng" kern="1200" dirty="0" smtClean="0">
              <a:solidFill>
                <a:schemeClr val="tx1"/>
              </a:solidFill>
              <a:effectLst/>
              <a:latin typeface="+mn-lt"/>
              <a:ea typeface="+mn-ea"/>
              <a:cs typeface="+mn-cs"/>
            </a:endParaRPr>
          </a:p>
          <a:p>
            <a:endParaRPr lang="da-DK" sz="1200" b="0" i="0" u="sng"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19</a:t>
            </a:fld>
            <a:endParaRPr lang="da-DK" dirty="0"/>
          </a:p>
        </p:txBody>
      </p:sp>
    </p:spTree>
    <p:extLst>
      <p:ext uri="{BB962C8B-B14F-4D97-AF65-F5344CB8AC3E}">
        <p14:creationId xmlns:p14="http://schemas.microsoft.com/office/powerpoint/2010/main" val="218108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0" baseline="0" dirty="0" smtClean="0"/>
              <a:t>Slidepakken indeholde en kort introduktion til barnets lov. </a:t>
            </a:r>
          </a:p>
          <a:p>
            <a:endParaRPr lang="da-DK" sz="1000" b="0" baseline="0" dirty="0" smtClean="0"/>
          </a:p>
          <a:p>
            <a:r>
              <a:rPr lang="da-DK" sz="1000" b="0" baseline="0" dirty="0" smtClean="0"/>
              <a:t>For mere viden om barnets lov se fx: </a:t>
            </a:r>
          </a:p>
          <a:p>
            <a:endParaRPr lang="da-DK" sz="10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E-læringsforløb</a:t>
            </a:r>
            <a:r>
              <a:rPr lang="da-DK" sz="1200" kern="1200" dirty="0" smtClean="0">
                <a:solidFill>
                  <a:schemeClr val="tx1"/>
                </a:solidFill>
                <a:effectLst/>
                <a:latin typeface="+mn-lt"/>
                <a:ea typeface="+mn-ea"/>
                <a:cs typeface="+mn-cs"/>
              </a:rPr>
              <a:t> om de centrale temaer og nye bestemmelser i barnets lov. Medarbejdere og ledere på myndighedsområdet samt alle med interesse for barnets lov kan fleksibelt tilgå alle eller udvalgte moduler i e-læringen afhængigt af behov, og ledelsen har mulighed for at bruge e-lærings-forløbet målrettet som afsæt for drøftelser af ny praksis i egen organisation (</a:t>
            </a:r>
            <a:r>
              <a:rPr lang="da-DK" sz="1200" u="sng" kern="1200" dirty="0" smtClean="0">
                <a:solidFill>
                  <a:schemeClr val="tx1"/>
                </a:solidFill>
                <a:effectLst/>
                <a:latin typeface="+mn-lt"/>
                <a:ea typeface="+mn-ea"/>
                <a:cs typeface="+mn-cs"/>
                <a:hlinkClick r:id="rId3"/>
              </a:rPr>
              <a:t>Implementering af barnets lov i praksis - bliv klædt på med kurser og e-læring | VIA</a:t>
            </a:r>
            <a:r>
              <a:rPr lang="da-DK" sz="1200" kern="1200" dirty="0" smtClean="0">
                <a:solidFill>
                  <a:schemeClr val="tx1"/>
                </a:solidFill>
                <a:effectLst/>
                <a:latin typeface="+mn-lt"/>
                <a:ea typeface="+mn-ea"/>
                <a:cs typeface="+mn-cs"/>
              </a:rPr>
              <a:t>)</a:t>
            </a:r>
          </a:p>
          <a:p>
            <a:endParaRPr lang="da-DK" sz="10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 september og oktober 2023 tilbydes tematiserede </a:t>
            </a:r>
            <a:r>
              <a:rPr lang="da-DK" sz="1200" b="1" kern="1200" dirty="0" err="1" smtClean="0">
                <a:solidFill>
                  <a:schemeClr val="tx1"/>
                </a:solidFill>
                <a:effectLst/>
                <a:latin typeface="+mn-lt"/>
                <a:ea typeface="+mn-ea"/>
                <a:cs typeface="+mn-cs"/>
              </a:rPr>
              <a:t>webinarer</a:t>
            </a:r>
            <a:r>
              <a:rPr lang="da-DK" sz="1200" kern="1200" dirty="0" smtClean="0">
                <a:solidFill>
                  <a:schemeClr val="tx1"/>
                </a:solidFill>
                <a:effectLst/>
                <a:latin typeface="+mn-lt"/>
                <a:ea typeface="+mn-ea"/>
                <a:cs typeface="+mn-cs"/>
              </a:rPr>
              <a:t> målrettet alle børne- og ungerådgivere i landets kommuner om barnets lov. </a:t>
            </a:r>
            <a:r>
              <a:rPr lang="da-DK" sz="1200" kern="1200" dirty="0" err="1" smtClean="0">
                <a:solidFill>
                  <a:schemeClr val="tx1"/>
                </a:solidFill>
                <a:effectLst/>
                <a:latin typeface="+mn-lt"/>
                <a:ea typeface="+mn-ea"/>
                <a:cs typeface="+mn-cs"/>
              </a:rPr>
              <a:t>Webinarerne</a:t>
            </a:r>
            <a:r>
              <a:rPr lang="da-DK" sz="1200" kern="1200" dirty="0" smtClean="0">
                <a:solidFill>
                  <a:schemeClr val="tx1"/>
                </a:solidFill>
                <a:effectLst/>
                <a:latin typeface="+mn-lt"/>
                <a:ea typeface="+mn-ea"/>
                <a:cs typeface="+mn-cs"/>
              </a:rPr>
              <a:t> optages og kan efterfølgende tilgås af alle interesserede  (se </a:t>
            </a:r>
            <a:r>
              <a:rPr lang="da-DK" sz="1200" u="sng" kern="1200" dirty="0" err="1" smtClean="0">
                <a:solidFill>
                  <a:schemeClr val="tx1"/>
                </a:solidFill>
                <a:effectLst/>
                <a:latin typeface="+mn-lt"/>
                <a:ea typeface="+mn-ea"/>
                <a:cs typeface="+mn-cs"/>
                <a:hlinkClick r:id="rId4"/>
              </a:rPr>
              <a:t>Webinar</a:t>
            </a:r>
            <a:r>
              <a:rPr lang="da-DK" sz="1200" u="sng" kern="1200" dirty="0" smtClean="0">
                <a:solidFill>
                  <a:schemeClr val="tx1"/>
                </a:solidFill>
                <a:effectLst/>
                <a:latin typeface="+mn-lt"/>
                <a:ea typeface="+mn-ea"/>
                <a:cs typeface="+mn-cs"/>
                <a:hlinkClick r:id="rId4"/>
              </a:rPr>
              <a:t> om det nye </a:t>
            </a:r>
            <a:r>
              <a:rPr lang="da-DK" sz="1200" u="sng" kern="1200" dirty="0" err="1" smtClean="0">
                <a:solidFill>
                  <a:schemeClr val="tx1"/>
                </a:solidFill>
                <a:effectLst/>
                <a:latin typeface="+mn-lt"/>
                <a:ea typeface="+mn-ea"/>
                <a:cs typeface="+mn-cs"/>
                <a:hlinkClick r:id="rId4"/>
              </a:rPr>
              <a:t>mindset</a:t>
            </a:r>
            <a:r>
              <a:rPr lang="da-DK" sz="1200" u="sng" kern="1200" dirty="0" smtClean="0">
                <a:solidFill>
                  <a:schemeClr val="tx1"/>
                </a:solidFill>
                <a:effectLst/>
                <a:latin typeface="+mn-lt"/>
                <a:ea typeface="+mn-ea"/>
                <a:cs typeface="+mn-cs"/>
                <a:hlinkClick r:id="rId4"/>
              </a:rPr>
              <a:t> i barnets handleplan/ungeplanen | VIA</a:t>
            </a:r>
            <a:r>
              <a:rPr lang="da-DK" sz="1200" kern="1200" dirty="0" smtClean="0">
                <a:solidFill>
                  <a:schemeClr val="tx1"/>
                </a:solidFill>
                <a:effectLst/>
                <a:latin typeface="+mn-lt"/>
                <a:ea typeface="+mn-ea"/>
                <a:cs typeface="+mn-cs"/>
              </a:rPr>
              <a:t>).</a:t>
            </a:r>
          </a:p>
          <a:p>
            <a:endParaRPr lang="da-DK" sz="10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Primo november 2023 offentliggøres en </a:t>
            </a:r>
            <a:r>
              <a:rPr lang="da-DK" sz="1200" b="1" kern="1200" dirty="0" smtClean="0">
                <a:solidFill>
                  <a:schemeClr val="tx1"/>
                </a:solidFill>
                <a:effectLst/>
                <a:latin typeface="+mn-lt"/>
                <a:ea typeface="+mn-ea"/>
                <a:cs typeface="+mn-cs"/>
              </a:rPr>
              <a:t>håndbog om barnets lov</a:t>
            </a:r>
            <a:r>
              <a:rPr lang="da-DK" sz="1200" kern="1200" dirty="0" smtClean="0">
                <a:solidFill>
                  <a:schemeClr val="tx1"/>
                </a:solidFill>
                <a:effectLst/>
                <a:latin typeface="+mn-lt"/>
                <a:ea typeface="+mn-ea"/>
                <a:cs typeface="+mn-cs"/>
              </a:rPr>
              <a:t>. Håndbogen er et opslagsværk for ledere og rådgivere, som beskriver ændringer i loven og giver inspiration til, hvordan den nye lov kan omsættes i praksis. Samtidig offentliggøres en ny håndbog om ICS, som understøtter alle de kommuner, der anvender ICS, i sagsbehandlingen ud fra barnets lov.</a:t>
            </a:r>
          </a:p>
          <a:p>
            <a:endParaRPr lang="da-DK" sz="1000" b="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261571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kern="1200" dirty="0" smtClean="0">
                <a:solidFill>
                  <a:schemeClr val="tx1"/>
                </a:solidFill>
                <a:effectLst/>
                <a:latin typeface="+mn-lt"/>
                <a:ea typeface="+mn-ea"/>
                <a:cs typeface="+mn-cs"/>
              </a:rPr>
              <a:t>Kontinuitet og stabilitet:</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Barnets</a:t>
            </a:r>
            <a:r>
              <a:rPr lang="da-DK" sz="1200" b="0" i="0" kern="1200" baseline="0" dirty="0" smtClean="0">
                <a:solidFill>
                  <a:schemeClr val="tx1"/>
                </a:solidFill>
                <a:effectLst/>
                <a:latin typeface="+mn-lt"/>
                <a:ea typeface="+mn-ea"/>
                <a:cs typeface="+mn-cs"/>
              </a:rPr>
              <a:t> lov</a:t>
            </a:r>
            <a:r>
              <a:rPr lang="da-DK" sz="1200" b="0" i="0" kern="1200" dirty="0" smtClean="0">
                <a:solidFill>
                  <a:schemeClr val="tx1"/>
                </a:solidFill>
                <a:effectLst/>
                <a:latin typeface="+mn-lt"/>
                <a:ea typeface="+mn-ea"/>
                <a:cs typeface="+mn-cs"/>
              </a:rPr>
              <a:t> skal bidrage til færre skift for det enkelte barn, så barnet oplever sammenhæng, kontinuitet og stabilitet i mødet med systemet og under sagsbehandlingen. Derudover er det et særligt fokus at styrke anbragte børns ret til kontinuitet og stabilitet, så de ligesom andre børn kan opleve at høre til en fast base med trygge og varige relationer. </a:t>
            </a:r>
          </a:p>
          <a:p>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Som et led i det skal børn og unge have mulighed for at opbygge tillidsfulde og trygge relationer til de fagprofessionelle, familie og det nære netværk, som er omkring barnet eller den unge. </a:t>
            </a:r>
          </a:p>
          <a:p>
            <a:endParaRPr lang="da-DK"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da-DK" sz="1200" b="0" i="0" kern="1200" dirty="0" smtClean="0">
                <a:solidFill>
                  <a:schemeClr val="tx1"/>
                </a:solidFill>
                <a:effectLst/>
                <a:latin typeface="+mn-lt"/>
                <a:ea typeface="+mn-ea"/>
                <a:cs typeface="+mn-cs"/>
              </a:rPr>
              <a:t>Det skaber de bedste betingelser for barnets eller den unges muligheder for reelt at realisere og udøve sin ret til at blive inddraget og have indflydelse på behandlingen af egen sag. </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Ansvaret</a:t>
            </a:r>
            <a:r>
              <a:rPr lang="da-DK" sz="1200" kern="1200" baseline="0" dirty="0" smtClean="0">
                <a:solidFill>
                  <a:schemeClr val="tx1"/>
                </a:solidFill>
                <a:effectLst/>
                <a:latin typeface="+mn-lt"/>
                <a:ea typeface="+mn-ea"/>
                <a:cs typeface="+mn-cs"/>
              </a:rPr>
              <a:t> for, at børn og unge oplever kontinuitet og stabilitet, er et fælles anliggende for både politisk, direktions-, chef- og medarbejderniveau. </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En central intention med barnets lov er også barnets og den unges adgang til hurtig hjælp for at sikre stabilitet. Det er en rød tråd i loven, at der skal være kort vej fra bekymring til handling</a:t>
            </a:r>
            <a:r>
              <a:rPr lang="da-DK" sz="1200" kern="1200" baseline="0" dirty="0" smtClean="0">
                <a:solidFill>
                  <a:schemeClr val="tx1"/>
                </a:solidFill>
                <a:effectLst/>
                <a:latin typeface="+mn-lt"/>
                <a:ea typeface="+mn-ea"/>
                <a:cs typeface="+mn-cs"/>
              </a:rPr>
              <a:t> – </a:t>
            </a:r>
            <a:r>
              <a:rPr lang="da-DK" sz="1200" kern="1200" dirty="0" smtClean="0">
                <a:solidFill>
                  <a:schemeClr val="tx1"/>
                </a:solidFill>
                <a:effectLst/>
                <a:latin typeface="+mn-lt"/>
                <a:ea typeface="+mn-ea"/>
                <a:cs typeface="+mn-cs"/>
              </a:rPr>
              <a:t>lange udredningsperioder må ikke stå i vejen for handling.</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I den forbindelse er det relevant, at vi lokalt drøfter,</a:t>
            </a:r>
            <a:r>
              <a:rPr lang="da-DK" sz="1200" kern="1200" baseline="0" dirty="0" smtClean="0">
                <a:solidFill>
                  <a:schemeClr val="tx1"/>
                </a:solidFill>
                <a:effectLst/>
                <a:latin typeface="+mn-lt"/>
                <a:ea typeface="+mn-ea"/>
                <a:cs typeface="+mn-cs"/>
              </a:rPr>
              <a:t> hvordan vi ser, at</a:t>
            </a:r>
            <a:r>
              <a:rPr lang="da-DK" sz="1200" kern="1200" dirty="0" smtClean="0">
                <a:solidFill>
                  <a:schemeClr val="tx1"/>
                </a:solidFill>
                <a:effectLst/>
                <a:latin typeface="+mn-lt"/>
                <a:ea typeface="+mn-ea"/>
                <a:cs typeface="+mn-cs"/>
              </a:rPr>
              <a:t> vores nuværende organisatoriske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rammer og muligheder for at leve op til denne intention 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Med intentionen om mere stabilitet og kontinuitet er der fx behov for at se på, hvor mange teams, vi</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har, og hvor mange forskellige rådgivere et barn og en ung møder hos os.</a:t>
            </a:r>
          </a:p>
          <a:p>
            <a:pPr lvl="0"/>
            <a:endParaRPr lang="da-DK"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da-DK" sz="1200" kern="1200" dirty="0" smtClean="0">
                <a:solidFill>
                  <a:schemeClr val="tx1"/>
                </a:solidFill>
                <a:effectLst/>
                <a:latin typeface="+mn-lt"/>
                <a:ea typeface="+mn-ea"/>
                <a:cs typeface="+mn-cs"/>
              </a:rPr>
              <a:t>Særligt med</a:t>
            </a:r>
            <a:r>
              <a:rPr lang="da-DK" sz="1200" kern="1200" baseline="0" dirty="0" smtClean="0">
                <a:solidFill>
                  <a:schemeClr val="tx1"/>
                </a:solidFill>
                <a:effectLst/>
                <a:latin typeface="+mn-lt"/>
                <a:ea typeface="+mn-ea"/>
                <a:cs typeface="+mn-cs"/>
              </a:rPr>
              <a:t> baggrund i de nye bestemmelser om, at der skal være to rådgivere med ved væsentlige møder i nye børnefaglige undersøgelser og ved personrettet tilsyn, er det relevant at drøfte, hvordan vi på en skånsom måde alligevel sikrer, at barnet eller den unge ikke møder for mange nye fagprofessionelle, de ikke har en relation til. </a:t>
            </a:r>
            <a:endParaRPr lang="da-DK" sz="1200" kern="1200" dirty="0" smtClean="0">
              <a:solidFill>
                <a:schemeClr val="tx1"/>
              </a:solidFill>
              <a:effectLst/>
              <a:latin typeface="+mn-lt"/>
              <a:ea typeface="+mn-ea"/>
              <a:cs typeface="+mn-cs"/>
            </a:endParaRPr>
          </a:p>
          <a:p>
            <a:pPr lvl="0"/>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Opfølgning af arbejdet</a:t>
            </a:r>
            <a:r>
              <a:rPr lang="da-DK" sz="1200" kern="1200" baseline="0" dirty="0" smtClean="0">
                <a:solidFill>
                  <a:schemeClr val="tx1"/>
                </a:solidFill>
                <a:effectLst/>
                <a:latin typeface="+mn-lt"/>
                <a:ea typeface="+mn-ea"/>
                <a:cs typeface="+mn-cs"/>
              </a:rPr>
              <a:t> med den nye lov:</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kan være relevant for </a:t>
            </a:r>
            <a:r>
              <a:rPr lang="da-DK" sz="1200" kern="1200" baseline="0" dirty="0" smtClean="0">
                <a:solidFill>
                  <a:schemeClr val="tx1"/>
                </a:solidFill>
                <a:effectLst/>
                <a:latin typeface="+mn-lt"/>
                <a:ea typeface="+mn-ea"/>
                <a:cs typeface="+mn-cs"/>
              </a:rPr>
              <a:t>ledelsen</a:t>
            </a:r>
            <a:r>
              <a:rPr lang="da-DK" sz="1200" kern="1200" dirty="0" smtClean="0">
                <a:solidFill>
                  <a:schemeClr val="tx1"/>
                </a:solidFill>
                <a:effectLst/>
                <a:latin typeface="+mn-lt"/>
                <a:ea typeface="+mn-ea"/>
                <a:cs typeface="+mn-cs"/>
              </a:rPr>
              <a:t> at følge op på hidtidige tidsintervaller for iværksættelse af indsatser, og om der sker ændringer i takt med implementeringen af barnets lov. Og ikke mindst hvad der er af drivkræfter og barrierer for at kunne sikre en tidlig indsats. </a:t>
            </a:r>
          </a:p>
          <a:p>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Implementeringen af barnets lov giver anledning til fælles drøftelser af nuværende praksis, strategier og visioner.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Arbejder vi tidsvarende?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Lever vores visioner og arbejdsforhold op til vores egne intentioner på området?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Er det muligt for os at se, hvordan vores praksis, strategier og visioner opleves af børn og unge i vores kommune?</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Hvilke drivkræfter har vi, og hvilke barrierer ser vi?</a:t>
            </a:r>
            <a:endParaRPr lang="da-DK" sz="120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smtClean="0"/>
          </a:p>
          <a:p>
            <a:endParaRPr lang="da-DK" sz="1200" b="0" i="0" u="sng" kern="1200" dirty="0" smtClean="0">
              <a:solidFill>
                <a:schemeClr val="tx1"/>
              </a:solidFill>
              <a:effectLst/>
              <a:latin typeface="+mn-lt"/>
              <a:ea typeface="+mn-ea"/>
              <a:cs typeface="+mn-cs"/>
            </a:endParaRPr>
          </a:p>
          <a:p>
            <a:endParaRPr lang="da-DK" sz="1200" b="0" i="0" u="sng" kern="1200" dirty="0" smtClean="0">
              <a:solidFill>
                <a:schemeClr val="tx1"/>
              </a:solidFill>
              <a:effectLst/>
              <a:latin typeface="+mn-lt"/>
              <a:ea typeface="+mn-ea"/>
              <a:cs typeface="+mn-cs"/>
            </a:endParaRPr>
          </a:p>
          <a:p>
            <a:endParaRPr lang="da-DK" sz="1200" b="0" i="0" u="sng"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20</a:t>
            </a:fld>
            <a:endParaRPr lang="da-DK" dirty="0"/>
          </a:p>
        </p:txBody>
      </p:sp>
    </p:spTree>
    <p:extLst>
      <p:ext uri="{BB962C8B-B14F-4D97-AF65-F5344CB8AC3E}">
        <p14:creationId xmlns:p14="http://schemas.microsoft.com/office/powerpoint/2010/main" val="266359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a:p>
            <a:endParaRPr lang="da-DK" baseline="0" dirty="0" smtClean="0"/>
          </a:p>
          <a:p>
            <a:endParaRPr lang="da-DK" baseline="0" dirty="0" smtClean="0"/>
          </a:p>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161428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smtClean="0">
                <a:solidFill>
                  <a:schemeClr val="tx1"/>
                </a:solidFill>
                <a:effectLst/>
                <a:latin typeface="+mn-lt"/>
                <a:ea typeface="+mn-ea"/>
                <a:cs typeface="+mn-cs"/>
              </a:rPr>
              <a:t>Statsministeren brugte hovedparten af sin nytårstale</a:t>
            </a:r>
            <a:r>
              <a:rPr lang="da-DK" sz="1000" kern="1200" baseline="0" dirty="0" smtClean="0">
                <a:solidFill>
                  <a:schemeClr val="tx1"/>
                </a:solidFill>
                <a:effectLst/>
                <a:latin typeface="+mn-lt"/>
                <a:ea typeface="+mn-ea"/>
                <a:cs typeface="+mn-cs"/>
              </a:rPr>
              <a:t> i 2020 til at tale om behovet for at sætte ind tidligere ift. de udsatte børn. Hun udtalte, at hun ville være børnenes minister. </a:t>
            </a:r>
          </a:p>
          <a:p>
            <a:pPr fontAlgn="base"/>
            <a:endParaRPr lang="da-DK" sz="1000" b="0" kern="1200" dirty="0" smtClean="0">
              <a:solidFill>
                <a:schemeClr val="tx1"/>
              </a:solidFill>
              <a:effectLst/>
              <a:latin typeface="+mn-lt"/>
              <a:ea typeface="+mn-ea"/>
              <a:cs typeface="+mn-cs"/>
            </a:endParaRPr>
          </a:p>
          <a:p>
            <a:pPr fontAlgn="base"/>
            <a:r>
              <a:rPr lang="da-DK" sz="1000" b="0" kern="1200" dirty="0" smtClean="0">
                <a:solidFill>
                  <a:schemeClr val="tx1"/>
                </a:solidFill>
                <a:effectLst/>
                <a:latin typeface="+mn-lt"/>
                <a:ea typeface="+mn-ea"/>
                <a:cs typeface="+mn-cs"/>
              </a:rPr>
              <a:t>Mange organisationer og interessenter på børne- og familieområdet har været inddraget i forarbejdet til reformen ”Børnene Først”, som barnets lov er en del af.</a:t>
            </a:r>
          </a:p>
          <a:p>
            <a:pPr fontAlgn="base"/>
            <a:r>
              <a:rPr lang="da-DK" sz="1000" b="0" kern="1200" dirty="0" smtClean="0">
                <a:solidFill>
                  <a:schemeClr val="tx1"/>
                </a:solidFill>
                <a:effectLst/>
                <a:latin typeface="+mn-lt"/>
                <a:ea typeface="+mn-ea"/>
                <a:cs typeface="+mn-cs"/>
              </a:rPr>
              <a:t>I januar 2021 kom den daværende regerings udspil til ”Børnene</a:t>
            </a:r>
            <a:r>
              <a:rPr lang="da-DK" sz="1000" b="0" kern="1200" baseline="0" dirty="0" smtClean="0">
                <a:solidFill>
                  <a:schemeClr val="tx1"/>
                </a:solidFill>
                <a:effectLst/>
                <a:latin typeface="+mn-lt"/>
                <a:ea typeface="+mn-ea"/>
                <a:cs typeface="+mn-cs"/>
              </a:rPr>
              <a:t> Først”</a:t>
            </a:r>
            <a:r>
              <a:rPr lang="da-DK" sz="1000" b="0" kern="1200" dirty="0" smtClean="0">
                <a:solidFill>
                  <a:schemeClr val="tx1"/>
                </a:solidFill>
                <a:effectLst/>
                <a:latin typeface="+mn-lt"/>
                <a:ea typeface="+mn-ea"/>
                <a:cs typeface="+mn-cs"/>
              </a:rPr>
              <a:t/>
            </a:r>
            <a:br>
              <a:rPr lang="da-DK" sz="1000" b="0" kern="1200" dirty="0" smtClean="0">
                <a:solidFill>
                  <a:schemeClr val="tx1"/>
                </a:solidFill>
                <a:effectLst/>
                <a:latin typeface="+mn-lt"/>
                <a:ea typeface="+mn-ea"/>
                <a:cs typeface="+mn-cs"/>
              </a:rPr>
            </a:br>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2021 kom ”Aftaleteksten</a:t>
            </a:r>
            <a:r>
              <a:rPr lang="da-DK" sz="1000" kern="1200" baseline="0" dirty="0" smtClean="0">
                <a:solidFill>
                  <a:schemeClr val="tx1"/>
                </a:solidFill>
                <a:effectLst/>
                <a:latin typeface="+mn-lt"/>
                <a:ea typeface="+mn-ea"/>
                <a:cs typeface="+mn-cs"/>
              </a:rPr>
              <a:t> Børnene Først”-</a:t>
            </a:r>
            <a:r>
              <a:rPr lang="da-DK" sz="1000" kern="1200" dirty="0" smtClean="0">
                <a:solidFill>
                  <a:schemeClr val="tx1"/>
                </a:solidFill>
                <a:effectLst/>
                <a:latin typeface="+mn-lt"/>
                <a:ea typeface="+mn-ea"/>
                <a:cs typeface="+mn-cs"/>
              </a:rPr>
              <a:t> Aftaleteksten er en bred politisk aftale mellem den daværende regering (Socialdemokratiet), Enhedslisten, Radikale Venstre, SF, Alternativet, Venstre,</a:t>
            </a:r>
            <a:r>
              <a:rPr lang="da-DK" sz="1000" kern="1200" baseline="0" dirty="0" smtClean="0">
                <a:solidFill>
                  <a:schemeClr val="tx1"/>
                </a:solidFill>
                <a:effectLst/>
                <a:latin typeface="+mn-lt"/>
                <a:ea typeface="+mn-ea"/>
                <a:cs typeface="+mn-cs"/>
              </a:rPr>
              <a:t> </a:t>
            </a:r>
            <a:r>
              <a:rPr lang="da-DK" sz="1000" kern="1200" dirty="0" smtClean="0">
                <a:solidFill>
                  <a:schemeClr val="tx1"/>
                </a:solidFill>
                <a:effectLst/>
                <a:latin typeface="+mn-lt"/>
                <a:ea typeface="+mn-ea"/>
                <a:cs typeface="+mn-cs"/>
              </a:rPr>
              <a:t>Konservative, Liberal Alliance, Dansk Folkeparti og Kristendemokraterne. </a:t>
            </a:r>
          </a:p>
          <a:p>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23: </a:t>
            </a:r>
            <a:r>
              <a:rPr lang="da-DK" sz="1000" b="0" i="0" kern="1200" dirty="0" smtClean="0">
                <a:solidFill>
                  <a:schemeClr val="tx1"/>
                </a:solidFill>
                <a:effectLst/>
                <a:latin typeface="+mn-lt"/>
                <a:ea typeface="+mn-ea"/>
                <a:cs typeface="+mn-cs"/>
              </a:rPr>
              <a:t> Dansk Folkeparti, Liberal Alliance, Alternativet, trak sig</a:t>
            </a:r>
            <a:r>
              <a:rPr lang="da-DK" sz="1000" b="0" i="0" kern="1200" baseline="0" dirty="0" smtClean="0">
                <a:solidFill>
                  <a:schemeClr val="tx1"/>
                </a:solidFill>
                <a:effectLst/>
                <a:latin typeface="+mn-lt"/>
                <a:ea typeface="+mn-ea"/>
                <a:cs typeface="+mn-cs"/>
              </a:rPr>
              <a:t> efterfølgende. </a:t>
            </a:r>
            <a:endParaRPr lang="da-DK" sz="1000" b="0" i="0" kern="1200" dirty="0" smtClean="0">
              <a:solidFill>
                <a:schemeClr val="tx1"/>
              </a:solidFill>
              <a:effectLst/>
              <a:latin typeface="+mn-lt"/>
              <a:ea typeface="+mn-ea"/>
              <a:cs typeface="+mn-cs"/>
            </a:endParaRPr>
          </a:p>
          <a:p>
            <a:r>
              <a:rPr lang="da-DK" sz="1000" b="0" i="0" kern="1200" dirty="0" smtClean="0">
                <a:solidFill>
                  <a:schemeClr val="tx1"/>
                </a:solidFill>
                <a:effectLst/>
                <a:latin typeface="+mn-lt"/>
                <a:ea typeface="+mn-ea"/>
                <a:cs typeface="+mn-cs"/>
              </a:rPr>
              <a:t>Ikrafttrædelse</a:t>
            </a:r>
            <a:r>
              <a:rPr lang="da-DK" sz="1000" b="0" i="0" kern="1200" baseline="0" dirty="0" smtClean="0">
                <a:solidFill>
                  <a:schemeClr val="tx1"/>
                </a:solidFill>
                <a:effectLst/>
                <a:latin typeface="+mn-lt"/>
                <a:ea typeface="+mn-ea"/>
                <a:cs typeface="+mn-cs"/>
              </a:rPr>
              <a:t> 1.1.24. – der er i alt 214 paragraffer.</a:t>
            </a:r>
          </a:p>
          <a:p>
            <a:endParaRPr lang="da-DK" sz="10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aseline="0" dirty="0" smtClean="0"/>
              <a:t>Den samlede aftaletekst for reformen kan findes via dette link: https://sm.dk/Media/637583203842999255/Aftaletekst_Boernene_Foerst_maj2021.pdf</a:t>
            </a:r>
          </a:p>
          <a:p>
            <a:pPr marL="0" indent="0">
              <a:buFont typeface="Arial" panose="020B0604020202020204" pitchFamily="34" charset="0"/>
              <a:buNone/>
            </a:pPr>
            <a:endParaRPr lang="da-DK" sz="1000" baseline="0" dirty="0" smtClean="0"/>
          </a:p>
          <a:p>
            <a:pPr marL="0" indent="0">
              <a:buFont typeface="Arial" panose="020B0604020202020204" pitchFamily="34" charset="0"/>
              <a:buNone/>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dirty="0" smtClean="0"/>
              <a:t>Barnets lov omfatter</a:t>
            </a:r>
            <a:r>
              <a:rPr lang="da-DK" sz="1000" baseline="0" dirty="0" smtClean="0"/>
              <a:t> </a:t>
            </a:r>
            <a:r>
              <a:rPr lang="da-DK" sz="1000" i="1" dirty="0" smtClean="0"/>
              <a:t>alle </a:t>
            </a:r>
            <a:r>
              <a:rPr lang="da-DK" sz="1000" dirty="0" smtClean="0"/>
              <a:t>børn og unge, som har brug for hjælp og støtte – uanset om det skyldes sociale</a:t>
            </a:r>
            <a:r>
              <a:rPr lang="da-DK" sz="1000" baseline="0" dirty="0" smtClean="0"/>
              <a:t> problemer eller funktionsnedsættelser.</a:t>
            </a:r>
            <a:endParaRPr lang="da-DK" sz="1000" dirty="0" smtClean="0"/>
          </a:p>
          <a:p>
            <a:pPr marL="0" indent="0">
              <a:buFontTx/>
              <a:buNone/>
            </a:pPr>
            <a:endParaRPr lang="da-DK" sz="1000" dirty="0" smtClean="0"/>
          </a:p>
          <a:p>
            <a:pPr marL="0" indent="0">
              <a:buFontTx/>
              <a:buNone/>
            </a:pPr>
            <a:r>
              <a:rPr lang="da-DK" sz="1000" dirty="0" smtClean="0"/>
              <a:t>Barnets lov er en</a:t>
            </a:r>
            <a:r>
              <a:rPr lang="da-DK" sz="1000" i="1" dirty="0" smtClean="0"/>
              <a:t> gennemgribende </a:t>
            </a:r>
            <a:r>
              <a:rPr lang="da-DK" sz="1000" dirty="0" smtClean="0"/>
              <a:t>forandring af vores nuværende praksis på hele børne- og ungeområdet, som kræver, at vi gør noget</a:t>
            </a:r>
            <a:r>
              <a:rPr lang="da-DK" sz="1000" baseline="0" dirty="0" smtClean="0"/>
              <a:t> andet, end i dag.</a:t>
            </a:r>
          </a:p>
        </p:txBody>
      </p:sp>
      <p:sp>
        <p:nvSpPr>
          <p:cNvPr id="4" name="Pladsholder til dato 3"/>
          <p:cNvSpPr>
            <a:spLocks noGrp="1"/>
          </p:cNvSpPr>
          <p:nvPr>
            <p:ph type="dt" idx="10"/>
          </p:nvPr>
        </p:nvSpPr>
        <p:spPr/>
        <p:txBody>
          <a:bodyPr/>
          <a:lstStyle/>
          <a:p>
            <a:fld id="{5B5AD5CE-2F3D-4807-9EE4-047ABF0BCD2E}"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229596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baseline="0" dirty="0" smtClean="0"/>
              <a:t>De centrale sigtepunkter i børnene først: </a:t>
            </a:r>
          </a:p>
          <a:p>
            <a:pPr marL="0" indent="0">
              <a:buFont typeface="Arial" panose="020B0604020202020204" pitchFamily="34" charset="0"/>
              <a:buNone/>
            </a:pPr>
            <a:r>
              <a:rPr lang="da-DK" sz="1200" b="1" i="0" dirty="0" smtClean="0"/>
              <a:t>Bedre og tidligere indsats for udsatte børn og familier</a:t>
            </a:r>
          </a:p>
          <a:p>
            <a:pPr marL="171450" indent="-171450">
              <a:buFont typeface="Arial" panose="020B0604020202020204" pitchFamily="34" charset="0"/>
              <a:buChar char="•"/>
            </a:pPr>
            <a:r>
              <a:rPr lang="da-DK" sz="1200" i="0" dirty="0" smtClean="0"/>
              <a:t>Ikke alle børn får den rette hjælp i tide.</a:t>
            </a:r>
            <a:r>
              <a:rPr lang="da-DK" sz="1200" i="0" baseline="0" dirty="0" smtClean="0"/>
              <a:t> D</a:t>
            </a:r>
            <a:r>
              <a:rPr lang="da-DK" sz="1200" i="0" dirty="0" smtClean="0"/>
              <a:t>et skal der rettes op på.</a:t>
            </a:r>
          </a:p>
          <a:p>
            <a:pPr marL="171450" indent="-171450">
              <a:buFont typeface="Arial" panose="020B0604020202020204" pitchFamily="34" charset="0"/>
              <a:buChar char="•"/>
            </a:pPr>
            <a:r>
              <a:rPr lang="da-DK" sz="1200" i="0" dirty="0" smtClean="0"/>
              <a:t>Der skal fokus på det forebyggende arbejde i højere grad.</a:t>
            </a:r>
          </a:p>
          <a:p>
            <a:pPr marL="171450" indent="-171450">
              <a:buFont typeface="Arial" panose="020B0604020202020204" pitchFamily="34" charset="0"/>
              <a:buChar char="•"/>
            </a:pPr>
            <a:r>
              <a:rPr lang="da-DK" sz="1200" i="0" dirty="0" smtClean="0"/>
              <a:t>Sættes så tidligt ind som muligt.</a:t>
            </a:r>
          </a:p>
          <a:p>
            <a:pPr marL="171450" indent="-171450">
              <a:buFont typeface="Arial" panose="020B0604020202020204" pitchFamily="34" charset="0"/>
              <a:buChar char="•"/>
            </a:pPr>
            <a:r>
              <a:rPr lang="da-DK" sz="1200" i="0" dirty="0" smtClean="0"/>
              <a:t>Fokus på en mere helhedsorienteret indsats og også fokus på søskende.</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Færre skift og mere stabilitet </a:t>
            </a:r>
          </a:p>
          <a:p>
            <a:pPr marL="171450" indent="-171450">
              <a:buFont typeface="Arial" panose="020B0604020202020204" pitchFamily="34" charset="0"/>
              <a:buChar char="•"/>
            </a:pPr>
            <a:r>
              <a:rPr lang="da-DK" sz="1200" b="0" i="0" dirty="0" smtClean="0"/>
              <a:t>Sikre</a:t>
            </a:r>
            <a:r>
              <a:rPr lang="da-DK" sz="1200" b="0" i="0" baseline="0" dirty="0" smtClean="0"/>
              <a:t> kontinuitet i barnets liv.</a:t>
            </a:r>
          </a:p>
          <a:p>
            <a:pPr marL="171450" indent="-171450">
              <a:buFont typeface="Arial" panose="020B0604020202020204" pitchFamily="34" charset="0"/>
              <a:buChar char="•"/>
            </a:pPr>
            <a:r>
              <a:rPr lang="da-DK" sz="1200" b="0" i="0" baseline="0" dirty="0" smtClean="0"/>
              <a:t>Anbragte børn skal ikke udsættes for unødige skift.</a:t>
            </a:r>
          </a:p>
          <a:p>
            <a:pPr marL="171450" indent="-171450">
              <a:buFont typeface="Arial" panose="020B0604020202020204" pitchFamily="34" charset="0"/>
              <a:buChar char="•"/>
            </a:pPr>
            <a:r>
              <a:rPr lang="da-DK" sz="1200" b="0" i="0" baseline="0" dirty="0" smtClean="0"/>
              <a:t>De har brug for stabile voksne. </a:t>
            </a:r>
          </a:p>
          <a:p>
            <a:pPr marL="171450" indent="-171450">
              <a:buFont typeface="Arial" panose="020B0604020202020204" pitchFamily="34" charset="0"/>
              <a:buChar char="•"/>
            </a:pPr>
            <a:r>
              <a:rPr lang="da-DK" sz="1200" b="0" i="0" baseline="0" dirty="0" smtClean="0"/>
              <a:t>Brug for nogle vedvarende anbringelser for nogle børn.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Barnets lov – flere rettigheder til børnene</a:t>
            </a:r>
          </a:p>
          <a:p>
            <a:pPr marL="171450" indent="-171450">
              <a:buFont typeface="Arial" panose="020B0604020202020204" pitchFamily="34" charset="0"/>
              <a:buChar char="•"/>
            </a:pPr>
            <a:r>
              <a:rPr lang="da-DK" sz="1200" b="0" i="0" dirty="0" smtClean="0"/>
              <a:t>Helt</a:t>
            </a:r>
            <a:r>
              <a:rPr lang="da-DK" sz="1200" b="0" i="0" baseline="0" dirty="0" smtClean="0"/>
              <a:t> centralt for forhandlingerne var barnets rettigheder.</a:t>
            </a:r>
          </a:p>
          <a:p>
            <a:pPr marL="171450" indent="-171450">
              <a:buFont typeface="Arial" panose="020B0604020202020204" pitchFamily="34" charset="0"/>
              <a:buChar char="•"/>
            </a:pPr>
            <a:r>
              <a:rPr lang="da-DK" sz="1200" b="0" i="0" baseline="0" dirty="0" smtClean="0"/>
              <a:t>Børnene skal inddrages mere.</a:t>
            </a:r>
          </a:p>
          <a:p>
            <a:pPr marL="171450" indent="-171450">
              <a:buFont typeface="Arial" panose="020B0604020202020204" pitchFamily="34" charset="0"/>
              <a:buChar char="•"/>
            </a:pPr>
            <a:r>
              <a:rPr lang="da-DK" sz="1200" b="0" i="0" baseline="0" dirty="0" smtClean="0"/>
              <a:t>Uanset alder vil børn få en egen ret.</a:t>
            </a:r>
          </a:p>
          <a:p>
            <a:pPr marL="171450" indent="-171450">
              <a:buFont typeface="Arial" panose="020B0604020202020204" pitchFamily="34" charset="0"/>
              <a:buChar char="•"/>
            </a:pPr>
            <a:r>
              <a:rPr lang="da-DK" sz="1200" b="0" i="0" baseline="0" dirty="0" smtClean="0"/>
              <a:t>Pligt til at inddrage dem og lade det være styrende, hvad barnets ønsker er.</a:t>
            </a:r>
          </a:p>
          <a:p>
            <a:pPr marL="171450" indent="-171450">
              <a:buFont typeface="Arial" panose="020B0604020202020204" pitchFamily="34" charset="0"/>
              <a:buChar char="•"/>
            </a:pPr>
            <a:r>
              <a:rPr lang="da-DK" sz="1200" b="0" i="0" baseline="0" dirty="0" smtClean="0"/>
              <a:t>De voksne har stadig ansvaret.</a:t>
            </a:r>
          </a:p>
          <a:p>
            <a:pPr marL="171450" indent="-171450">
              <a:buFont typeface="Arial" panose="020B0604020202020204" pitchFamily="34" charset="0"/>
              <a:buChar char="•"/>
            </a:pPr>
            <a:r>
              <a:rPr lang="da-DK" sz="1200" b="0" i="0" baseline="0" dirty="0" smtClean="0"/>
              <a:t>Børnene skal føle, at de bliver set og hørt.</a:t>
            </a:r>
          </a:p>
          <a:p>
            <a:pPr marL="171450" indent="-171450">
              <a:buFont typeface="Arial" panose="020B0604020202020204" pitchFamily="34" charset="0"/>
              <a:buChar char="•"/>
            </a:pPr>
            <a:r>
              <a:rPr lang="da-DK" sz="1200" b="0" i="0" baseline="0" dirty="0" smtClean="0"/>
              <a:t>Væk fra sprogbrug, hvor barnet kan opfatte sig som et problem.</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Bedre kvalitet i anbringelserne </a:t>
            </a:r>
          </a:p>
          <a:p>
            <a:pPr marL="171450" indent="-171450">
              <a:buFont typeface="Arial" panose="020B0604020202020204" pitchFamily="34" charset="0"/>
              <a:buChar char="•"/>
            </a:pPr>
            <a:r>
              <a:rPr lang="da-DK" sz="1200" b="0" i="0" dirty="0" smtClean="0"/>
              <a:t>Fokus</a:t>
            </a:r>
            <a:r>
              <a:rPr lang="da-DK" sz="1200" b="0" i="0" baseline="0" dirty="0" smtClean="0"/>
              <a:t> på kvaliteten og uddannelse til plejefamilier.</a:t>
            </a:r>
          </a:p>
          <a:p>
            <a:pPr marL="171450" indent="-171450">
              <a:buFont typeface="Arial" panose="020B0604020202020204" pitchFamily="34" charset="0"/>
              <a:buChar char="•"/>
            </a:pPr>
            <a:r>
              <a:rPr lang="da-DK" sz="1200" b="0" i="0" baseline="0" dirty="0" smtClean="0"/>
              <a:t>Fokus på kvaliteten på institutioner.</a:t>
            </a:r>
          </a:p>
          <a:p>
            <a:pPr marL="171450" indent="-171450">
              <a:buFont typeface="Arial" panose="020B0604020202020204" pitchFamily="34" charset="0"/>
              <a:buChar char="•"/>
            </a:pPr>
            <a:r>
              <a:rPr lang="da-DK" sz="1200" b="0" i="0" baseline="0" dirty="0" smtClean="0"/>
              <a:t>Barnet og den unge skal vedvarende have kontakt til familier under anbringelsen.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Bedre kvalitet i sagsbehandlingen og styrket retssikkerhed </a:t>
            </a:r>
          </a:p>
          <a:p>
            <a:pPr marL="171450" indent="-171450">
              <a:buFont typeface="Arial" panose="020B0604020202020204" pitchFamily="34" charset="0"/>
              <a:buChar char="•"/>
            </a:pPr>
            <a:r>
              <a:rPr lang="da-DK" sz="1200" b="0" i="0" dirty="0" smtClean="0"/>
              <a:t>Skrevet ind i loven - to rådgivere på visse sager.</a:t>
            </a:r>
          </a:p>
          <a:p>
            <a:pPr marL="171450" indent="-171450">
              <a:buFont typeface="Arial" panose="020B0604020202020204" pitchFamily="34" charset="0"/>
              <a:buChar char="•"/>
            </a:pPr>
            <a:r>
              <a:rPr lang="da-DK" sz="1200" b="0" i="0" dirty="0" smtClean="0"/>
              <a:t>Efteruddannelse bliver et omdrejningspunkt.</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Godt ind i voksenlivet </a:t>
            </a:r>
          </a:p>
          <a:p>
            <a:pPr marL="171450" indent="-171450">
              <a:buFont typeface="Arial" panose="020B0604020202020204" pitchFamily="34" charset="0"/>
              <a:buChar char="•"/>
            </a:pPr>
            <a:r>
              <a:rPr lang="da-DK" sz="1200" i="0" dirty="0" smtClean="0"/>
              <a:t>Der er i 2022 gennemført en større analyse</a:t>
            </a:r>
            <a:r>
              <a:rPr lang="da-DK" sz="1200" i="0" baseline="0" dirty="0" smtClean="0"/>
              <a:t> af området, som skal danne grund for udvikling af overgangen fra ung til voksen.</a:t>
            </a:r>
          </a:p>
          <a:p>
            <a:pPr marL="0" indent="0">
              <a:buFont typeface="Arial" panose="020B0604020202020204" pitchFamily="34" charset="0"/>
              <a:buNone/>
            </a:pPr>
            <a:r>
              <a:rPr lang="da-DK" sz="1200" i="0" baseline="0" dirty="0" smtClean="0"/>
              <a:t> </a:t>
            </a:r>
            <a:endParaRPr lang="da-DK" sz="1200" b="1" i="0" dirty="0" smtClean="0"/>
          </a:p>
          <a:p>
            <a:pPr marL="0" indent="0">
              <a:buFont typeface="Arial" panose="020B0604020202020204" pitchFamily="34" charset="0"/>
              <a:buNone/>
            </a:pPr>
            <a:r>
              <a:rPr lang="da-DK" sz="1200" b="1" i="0" dirty="0" smtClean="0"/>
              <a:t>Fra aftale til virkelighed</a:t>
            </a:r>
          </a:p>
          <a:p>
            <a:pPr marL="0" indent="0">
              <a:buFont typeface="Arial" panose="020B0604020202020204" pitchFamily="34" charset="0"/>
              <a:buNone/>
            </a:pPr>
            <a:r>
              <a:rPr lang="da-DK" sz="1200" baseline="0" dirty="0" smtClean="0"/>
              <a:t>Implementeringen af Børnene først og barnets lov følges og understøttes tæt. </a:t>
            </a:r>
          </a:p>
          <a:p>
            <a:pPr marL="0" indent="0">
              <a:buFont typeface="Arial" panose="020B0604020202020204" pitchFamily="34" charset="0"/>
              <a:buNone/>
            </a:pPr>
            <a:endParaRPr lang="da-DK" sz="1200" baseline="0" dirty="0" smtClean="0"/>
          </a:p>
          <a:p>
            <a:pPr marL="171450" indent="-171450">
              <a:buFont typeface="Arial" panose="020B0604020202020204" pitchFamily="34" charset="0"/>
              <a:buChar char="•"/>
            </a:pPr>
            <a:r>
              <a:rPr lang="da-DK" sz="1200" baseline="0" dirty="0" smtClean="0"/>
              <a:t>Der er nedsat et partnerskab med interessenter fra børne- og ungeområdet. Herunder KL, BKF, brugerorganisationer. </a:t>
            </a:r>
          </a:p>
          <a:p>
            <a:pPr marL="171450" indent="-171450">
              <a:buFont typeface="Arial" panose="020B0604020202020204" pitchFamily="34" charset="0"/>
              <a:buChar char="•"/>
            </a:pPr>
            <a:r>
              <a:rPr lang="da-DK" sz="1200" baseline="0" dirty="0" smtClean="0"/>
              <a:t>Derudover er der en interessentfølgegruppe som følger implementeringen. Der gennemføres en national evaluering af implementeringen af barnets lov, hvor der blandt andet vil være fokus på inddragelse. </a:t>
            </a:r>
          </a:p>
          <a:p>
            <a:pPr marL="171450" indent="-171450">
              <a:buFont typeface="Arial" panose="020B0604020202020204" pitchFamily="34" charset="0"/>
              <a:buChar char="•"/>
            </a:pPr>
            <a:r>
              <a:rPr lang="da-DK" sz="1200" baseline="0" dirty="0" smtClean="0"/>
              <a:t>Social- og boligstyrelsen understøtter implementeringen fra 2023 – 2026 med kompetenceudvikling, implementeringsredskaber og håndbøger målrettet det socialfaglige arbejdet. </a:t>
            </a:r>
            <a:endParaRPr lang="da-DK" dirty="0" smtClean="0"/>
          </a:p>
          <a:p>
            <a:pPr marL="0" indent="0">
              <a:buFont typeface="Arial" panose="020B0604020202020204" pitchFamily="34" charset="0"/>
              <a:buNone/>
            </a:pPr>
            <a:endParaRPr lang="da-DK" sz="1200" b="1" baseline="0" dirty="0" smtClean="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385687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18800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00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161346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Fokusområder:</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Der er nogle fokusområder, som er særligt gennemgående i loven og afspejler væsentlige politiske intentioner. Fokusområderne sætter retning for alle os, der til dagligt skal anvende loven i vores arbejde med børn, unge og familier.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Fire centrale fokusområder 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Et tidssvarende børnesyn: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og unge anerkendes som selvstændige individer med egne holdninger, ønsker og perspektiver på deres liv og forhold.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skal ses ”i deres egen ret” og med ”egen stemme”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Med loven får børn og unge således en grundlæggende ret til at blive inddraget og til at få indflydelse på de forhold, der vedrører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Børnenes og de unges retssikkerhed skal prioriteres, og de skal opleve et børnevenligt system.</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inddrages mere. Der er ikke fastlagte tidspunkter, men det fremgår, at de skal inddrages løbende i alle beslutninger/afgørelser, der vedrører dem.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Uanset alder har børn en egen ret. De har partsbeføjelser i visse sager fra de er 10 år, fx kan de klage og anmode om aktindsigt. De har ret til bisidder. De kan også anmode om anbringelse, støtteperson, suspenderet samvær og permanent inddragelse.</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Pligt til at inddrage dem og lade det være styrende, hvad barnets ønsker 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voksne har stadig ansvaret.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føle, at de bliver set og hørt.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Væk fra sprogbrug, hvor barnet kan opfatte sig som et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Fleksible sagsforløb med større rum for socialfaglige vurderinger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unge og familier skal</a:t>
            </a:r>
            <a:r>
              <a:rPr lang="da-DK" sz="1200" kern="1200" baseline="0" dirty="0" smtClean="0">
                <a:solidFill>
                  <a:schemeClr val="tx1"/>
                </a:solidFill>
                <a:effectLst/>
                <a:latin typeface="+mn-lt"/>
                <a:ea typeface="+mn-ea"/>
                <a:cs typeface="+mn-cs"/>
              </a:rPr>
              <a:t> have den </a:t>
            </a:r>
            <a:r>
              <a:rPr lang="da-DK" sz="1200" kern="1200" dirty="0" smtClean="0">
                <a:solidFill>
                  <a:schemeClr val="tx1"/>
                </a:solidFill>
                <a:effectLst/>
                <a:latin typeface="+mn-lt"/>
                <a:ea typeface="+mn-ea"/>
                <a:cs typeface="+mn-cs"/>
              </a:rPr>
              <a:t>rette hjælp i tide, og regler skal ikke stå i vejen for handling. Der er indført mere </a:t>
            </a:r>
            <a:r>
              <a:rPr lang="da-DK" sz="1200" i="1" kern="1200" dirty="0" smtClean="0">
                <a:solidFill>
                  <a:schemeClr val="tx1"/>
                </a:solidFill>
                <a:effectLst/>
                <a:latin typeface="+mn-lt"/>
                <a:ea typeface="+mn-ea"/>
                <a:cs typeface="+mn-cs"/>
              </a:rPr>
              <a:t>fleksible krav til afdækningen </a:t>
            </a:r>
            <a:r>
              <a:rPr lang="da-DK" sz="1200" kern="1200" dirty="0" smtClean="0">
                <a:solidFill>
                  <a:schemeClr val="tx1"/>
                </a:solidFill>
                <a:effectLst/>
                <a:latin typeface="+mn-lt"/>
                <a:ea typeface="+mn-ea"/>
                <a:cs typeface="+mn-cs"/>
              </a:rPr>
              <a:t>af barnets eller den unges behov, så tidsforbruget flyttes fra lange udredningsforløb til hurtigere igangsættelse af indsats og opfølgning på barnets trivsel og udvikling via nye undersøgelsesbestemmelser: screening, afdækning og børnefaglig undersøgelse.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være plads til dialog mellem jer, børnene, de unge og familierne, og der skal være kortere vej fra bekymring til indsats. Barnets lov ændrer ikke på grundlaget for at yde støtte til børn, unge og familier, men den ændrer på de proceskrav, som rammesætter sagsbehandlingen.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Bestemmelserne om undersøgelse, planer og opfølgning er gjort mere fleksible, så fokus er på dialog og handling, der støtter børnenes eller de unges trivsel og udvikling. Det skal skabe større rum for socialfaglige vurderinger.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Strukturen i loven skal understøtte et dynamisk sagsforløb, og kortere bestemmelser skal sikre overskueligheden og gøre bestemmelserne nemmere at forstå.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Sagsbehandlingen skal tilrettelægges, så barnets perspektiv altid er styrende i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Rette hjælp i tide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sættes ind med en tidligt forebyggende og støttende indsats til børn, unge og familier, når der er behov for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Tidlig indsats forstås på to måder: For det første i forhold til barnets ellers den unges alder, hvor det gælder om at gribe børnene eller de unge så tidligt som muligt. Jo tidligere indsatsen sættes ind, jo større mulighed er der for at sikre mulighederne for omsorg, læring, personlig udvikling, trivsel, sundhed og et selvstændigt voksenliv. For det andet i forhold til problemernes omfang, hvor der skal sættes rettidigt og hurtigt ind, inden problemerne vokser sig større, uanset barnets eller den unges alder. De mere fleksible regler understøtter jeres mulighed for at handle hurtigt, når der er behov for det.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Færre skift og mere</a:t>
            </a:r>
            <a:r>
              <a:rPr lang="da-DK" b="1" baseline="0" dirty="0" smtClean="0"/>
              <a:t> stabilitet: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skal medvirke til bedre kontinuitet og færre skift i indsatsen og i sagsbehandlingen.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have fokus på at involvere færrest mulige fagpersoner i barnets eller den unges sag. Det skal ske for at skabe de bedste forudsætninger for at opbygge tillidsfulde og trygge relationer.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Hvor der ikke tidligere har været iværksat støttende indsatser jf. § 32 eller en anbringelse, jf. § 46 (med samtykke) eller § 47 (uden samtykke), skal kommunalbestyrelsen under en børnefaglig undersøgelse sikre kontinuitet og stabilitet for barnet eller den unge, ved at væsentlige møder med barnet eller den unge som udgangspunkt afholdes med deltagelse af to børne- og ungerådgivere, jf. stk. 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Anbragte børn skal ikke udsættes for unødige skift.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 har brug for stabile voksne.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brug for vedvarende anbringelser for nogle børn,</a:t>
            </a:r>
            <a:r>
              <a:rPr lang="da-DK" sz="1200" kern="1200" baseline="0" dirty="0" smtClean="0">
                <a:solidFill>
                  <a:schemeClr val="tx1"/>
                </a:solidFill>
                <a:effectLst/>
                <a:latin typeface="+mn-lt"/>
                <a:ea typeface="+mn-ea"/>
                <a:cs typeface="+mn-cs"/>
              </a:rPr>
              <a:t> derfor blandt andet mulighed for at træffe afgørelse om anbringelse før fødsel.</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121902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Ret til inddragelse og indflydelse: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rettigheder og inddragelse er</a:t>
            </a:r>
            <a:r>
              <a:rPr lang="da-DK" sz="1200" kern="1200" baseline="0" dirty="0" smtClean="0">
                <a:solidFill>
                  <a:schemeClr val="tx1"/>
                </a:solidFill>
                <a:effectLst/>
                <a:latin typeface="+mn-lt"/>
                <a:ea typeface="+mn-ea"/>
                <a:cs typeface="+mn-cs"/>
              </a:rPr>
              <a:t> vigtigt at</a:t>
            </a:r>
            <a:r>
              <a:rPr lang="da-DK" sz="1200" kern="1200" dirty="0" smtClean="0">
                <a:solidFill>
                  <a:schemeClr val="tx1"/>
                </a:solidFill>
                <a:effectLst/>
                <a:latin typeface="+mn-lt"/>
                <a:ea typeface="+mn-ea"/>
                <a:cs typeface="+mn-cs"/>
              </a:rPr>
              <a:t> starte med, fordi det er så essentielt i barnets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lov. Det er nu nedfældet i loven, at der er ret til inddragelse,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der er også ret til indflydelse.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sige, at nu er det præciseret, at alle børn skal inddrages i egen sag.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også sige, at det er et</a:t>
            </a:r>
            <a:r>
              <a:rPr lang="da-DK" sz="1200" kern="1200" baseline="0" dirty="0" smtClean="0">
                <a:solidFill>
                  <a:schemeClr val="tx1"/>
                </a:solidFill>
                <a:effectLst/>
                <a:latin typeface="+mn-lt"/>
                <a:ea typeface="+mn-ea"/>
                <a:cs typeface="+mn-cs"/>
              </a:rPr>
              <a:t> krav, at når man</a:t>
            </a:r>
            <a:r>
              <a:rPr lang="da-DK" sz="1200" kern="1200" dirty="0" smtClean="0">
                <a:solidFill>
                  <a:schemeClr val="tx1"/>
                </a:solidFill>
                <a:effectLst/>
                <a:latin typeface="+mn-lt"/>
                <a:ea typeface="+mn-ea"/>
                <a:cs typeface="+mn-cs"/>
              </a:rPr>
              <a:t> træffer en afgørelse, </a:t>
            </a:r>
            <a:r>
              <a:rPr lang="da-DK" sz="1200" kern="1200" baseline="0" dirty="0" smtClean="0">
                <a:solidFill>
                  <a:schemeClr val="tx1"/>
                </a:solidFill>
                <a:effectLst/>
                <a:latin typeface="+mn-lt"/>
                <a:ea typeface="+mn-ea"/>
                <a:cs typeface="+mn-cs"/>
              </a:rPr>
              <a:t>skal</a:t>
            </a:r>
            <a:r>
              <a:rPr lang="da-DK" sz="1200" kern="1200" dirty="0" smtClean="0">
                <a:solidFill>
                  <a:schemeClr val="tx1"/>
                </a:solidFill>
                <a:effectLst/>
                <a:latin typeface="+mn-lt"/>
                <a:ea typeface="+mn-ea"/>
                <a:cs typeface="+mn-cs"/>
              </a:rPr>
              <a:t> barnets perspektiver og ønsker inddrages.</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skal kunne dokumenteres, så det</a:t>
            </a:r>
            <a:r>
              <a:rPr lang="da-DK" sz="1200" kern="1200" baseline="0" dirty="0" smtClean="0">
                <a:solidFill>
                  <a:schemeClr val="tx1"/>
                </a:solidFill>
                <a:effectLst/>
                <a:latin typeface="+mn-lt"/>
                <a:ea typeface="+mn-ea"/>
                <a:cs typeface="+mn-cs"/>
              </a:rPr>
              <a:t> skal skrives ned, </a:t>
            </a:r>
            <a:r>
              <a:rPr lang="da-DK" sz="1200" kern="1200" dirty="0" smtClean="0">
                <a:solidFill>
                  <a:schemeClr val="tx1"/>
                </a:solidFill>
                <a:effectLst/>
                <a:latin typeface="+mn-lt"/>
                <a:ea typeface="+mn-ea"/>
                <a:cs typeface="+mn-cs"/>
              </a:rPr>
              <a:t>hvordan man har inddraget barnet eller den unge</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hvilken</a:t>
            </a:r>
            <a:r>
              <a:rPr lang="da-DK" sz="1200" kern="1200" baseline="0" dirty="0" smtClean="0">
                <a:solidFill>
                  <a:schemeClr val="tx1"/>
                </a:solidFill>
                <a:effectLst/>
                <a:latin typeface="+mn-lt"/>
                <a:ea typeface="+mn-ea"/>
                <a:cs typeface="+mn-cs"/>
              </a:rPr>
              <a:t> vægt barnets eller den unges perspektiver og ønsker har i afgørelsen. Når det er dokumenteret i sagen, er det </a:t>
            </a:r>
            <a:r>
              <a:rPr lang="da-DK" sz="1200" kern="1200" dirty="0" smtClean="0">
                <a:solidFill>
                  <a:schemeClr val="tx1"/>
                </a:solidFill>
                <a:effectLst/>
                <a:latin typeface="+mn-lt"/>
                <a:ea typeface="+mn-ea"/>
                <a:cs typeface="+mn-cs"/>
              </a:rPr>
              <a:t>muligt at følge</a:t>
            </a:r>
            <a:r>
              <a:rPr lang="da-DK" sz="1200" kern="1200" baseline="0" dirty="0" smtClean="0">
                <a:solidFill>
                  <a:schemeClr val="tx1"/>
                </a:solidFill>
                <a:effectLst/>
                <a:latin typeface="+mn-lt"/>
                <a:ea typeface="+mn-ea"/>
                <a:cs typeface="+mn-cs"/>
              </a:rPr>
              <a:t> op på</a:t>
            </a:r>
            <a:r>
              <a:rPr lang="da-DK" sz="1200" kern="1200" dirty="0" smtClean="0">
                <a:solidFill>
                  <a:schemeClr val="tx1"/>
                </a:solidFill>
                <a:effectLst/>
                <a:latin typeface="+mn-lt"/>
                <a:ea typeface="+mn-ea"/>
                <a:cs typeface="+mn-cs"/>
              </a:rPr>
              <a:t>, at inddragelsen er sket.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har altid været sådan, at man skal inddrage børn, men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med den nye lov</a:t>
            </a:r>
            <a:r>
              <a:rPr lang="da-DK" sz="1200" kern="1200" baseline="0" dirty="0" smtClean="0">
                <a:solidFill>
                  <a:schemeClr val="tx1"/>
                </a:solidFill>
                <a:effectLst/>
                <a:latin typeface="+mn-lt"/>
                <a:ea typeface="+mn-ea"/>
                <a:cs typeface="+mn-cs"/>
              </a:rPr>
              <a:t> er der</a:t>
            </a:r>
            <a:r>
              <a:rPr lang="da-DK" sz="1200" kern="1200" dirty="0" smtClean="0">
                <a:solidFill>
                  <a:schemeClr val="tx1"/>
                </a:solidFill>
                <a:effectLst/>
                <a:latin typeface="+mn-lt"/>
                <a:ea typeface="+mn-ea"/>
                <a:cs typeface="+mn-cs"/>
              </a:rPr>
              <a:t> tale om en skærpelse, og det er også skærpet, at undtagelse</a:t>
            </a:r>
            <a:r>
              <a:rPr lang="da-DK" sz="1200" kern="1200" baseline="0" dirty="0" smtClean="0">
                <a:solidFill>
                  <a:schemeClr val="tx1"/>
                </a:solidFill>
                <a:effectLst/>
                <a:latin typeface="+mn-lt"/>
                <a:ea typeface="+mn-ea"/>
                <a:cs typeface="+mn-cs"/>
              </a:rPr>
              <a:t> af inddragelse kun kan ske i helt særlige tilfælde.</a:t>
            </a:r>
            <a:r>
              <a:rPr lang="da-DK" sz="1200" kern="1200" dirty="0" smtClean="0">
                <a:solidFill>
                  <a:schemeClr val="tx1"/>
                </a:solidFill>
                <a:effectLst/>
                <a:latin typeface="+mn-lt"/>
                <a:ea typeface="+mn-ea"/>
                <a:cs typeface="+mn-cs"/>
              </a:rPr>
              <a:t> Argumentet for undtagelse</a:t>
            </a:r>
            <a:r>
              <a:rPr lang="da-DK" sz="1200" kern="1200" baseline="0" dirty="0" smtClean="0">
                <a:solidFill>
                  <a:schemeClr val="tx1"/>
                </a:solidFill>
                <a:effectLst/>
                <a:latin typeface="+mn-lt"/>
                <a:ea typeface="+mn-ea"/>
                <a:cs typeface="+mn-cs"/>
              </a:rPr>
              <a:t> skal </a:t>
            </a:r>
            <a:r>
              <a:rPr lang="da-DK" sz="1200" kern="1200" dirty="0" smtClean="0">
                <a:solidFill>
                  <a:schemeClr val="tx1"/>
                </a:solidFill>
                <a:effectLst/>
                <a:latin typeface="+mn-lt"/>
                <a:ea typeface="+mn-ea"/>
                <a:cs typeface="+mn-cs"/>
              </a:rPr>
              <a:t>være dokumenteret tydeligt i sagen.</a:t>
            </a:r>
            <a:r>
              <a:rPr lang="da-DK" sz="1200" kern="1200" baseline="0" dirty="0" smtClean="0">
                <a:solidFill>
                  <a:schemeClr val="tx1"/>
                </a:solidFill>
                <a:effectLst/>
                <a:latin typeface="+mn-lt"/>
                <a:ea typeface="+mn-ea"/>
                <a:cs typeface="+mn-cs"/>
              </a:rPr>
              <a:t> En undtagelsesårsag kan fx væ</a:t>
            </a:r>
            <a:r>
              <a:rPr lang="da-DK" sz="1200" kern="1200" dirty="0" smtClean="0">
                <a:solidFill>
                  <a:schemeClr val="tx1"/>
                </a:solidFill>
                <a:effectLst/>
                <a:latin typeface="+mn-lt"/>
                <a:ea typeface="+mn-ea"/>
                <a:cs typeface="+mn-cs"/>
              </a:rPr>
              <a:t>re en meget svær funktionsnedsættelse.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noget alderskrav til inddragelse og</a:t>
            </a:r>
            <a:r>
              <a:rPr lang="da-DK" sz="1200" kern="1200" baseline="0" dirty="0" smtClean="0">
                <a:solidFill>
                  <a:schemeClr val="tx1"/>
                </a:solidFill>
                <a:effectLst/>
                <a:latin typeface="+mn-lt"/>
                <a:ea typeface="+mn-ea"/>
                <a:cs typeface="+mn-cs"/>
              </a:rPr>
              <a:t> der er</a:t>
            </a:r>
            <a:r>
              <a:rPr lang="da-DK" sz="1200" kern="1200" dirty="0" smtClean="0">
                <a:solidFill>
                  <a:schemeClr val="tx1"/>
                </a:solidFill>
                <a:effectLst/>
                <a:latin typeface="+mn-lt"/>
                <a:ea typeface="+mn-ea"/>
                <a:cs typeface="+mn-cs"/>
              </a:rPr>
              <a:t> generelt ingen andre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undtagelsesårsager. Det er altså en nyskabelse, at inddragelse skal sikres i alle tilfælde, og det er noget, der bliver evalueret på fra centralt hold.</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Partsbeføjelse:</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 fra 10-12 år, med serviceloven, har en selvstændig partsstatus og selvstændig klageret.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aldersgrænse, den bliver nu nedsat til 10 år, så vil I altså se en række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 der får selvstændig klageret for eksempel i en afgørelse om anbringelse uden for hjemmet.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Bisidder: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også indskærpet nu, at man har ret til en bisidder, og at alle børn skal vejledes om den ret.</a:t>
            </a:r>
            <a:r>
              <a:rPr lang="da-DK" sz="1200" kern="1200" baseline="0" dirty="0" smtClean="0">
                <a:solidFill>
                  <a:schemeClr val="tx1"/>
                </a:solidFill>
                <a:effectLst/>
                <a:latin typeface="+mn-lt"/>
                <a:ea typeface="+mn-ea"/>
                <a:cs typeface="+mn-cs"/>
              </a:rPr>
              <a:t> Børn og unge</a:t>
            </a:r>
            <a:r>
              <a:rPr lang="da-DK" sz="1200" kern="1200" dirty="0" smtClean="0">
                <a:solidFill>
                  <a:schemeClr val="tx1"/>
                </a:solidFill>
                <a:effectLst/>
                <a:latin typeface="+mn-lt"/>
                <a:ea typeface="+mn-ea"/>
                <a:cs typeface="+mn-cs"/>
              </a:rPr>
              <a:t> har altid haft ret til en bisidder, men nu er der altså skrevet ned i loven, at kommunerne også skal huske at vejlede om det, det er der nok mange, der allerede har gjort, men det bliver altså også noget, som nu kommer til at stå i loven.</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Anmode om anbringelse mv.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a:t>
            </a:r>
            <a:r>
              <a:rPr lang="da-DK" sz="1200" kern="1200" baseline="0" dirty="0" smtClean="0">
                <a:solidFill>
                  <a:schemeClr val="tx1"/>
                </a:solidFill>
                <a:effectLst/>
                <a:latin typeface="+mn-lt"/>
                <a:ea typeface="+mn-ea"/>
                <a:cs typeface="+mn-cs"/>
              </a:rPr>
              <a:t> loven kommer</a:t>
            </a:r>
            <a:r>
              <a:rPr lang="da-DK" sz="1200" kern="1200" dirty="0" smtClean="0">
                <a:solidFill>
                  <a:schemeClr val="tx1"/>
                </a:solidFill>
                <a:effectLst/>
                <a:latin typeface="+mn-lt"/>
                <a:ea typeface="+mn-ea"/>
                <a:cs typeface="+mn-cs"/>
              </a:rPr>
              <a:t> en række rettigheder for børnene. De får fx ret til at bede om at blive anbragt.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 får ret til at bede om at få en støtteperson under samvær,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under anbringelse.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Hvis man er anbragt og har samvær, kan man også bede om at få det suspenderet i en periode.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Derudover får barnet også ret til at bede om permanent anbringelse.</a:t>
            </a:r>
            <a:endParaRPr lang="da-DK" b="1" baseline="0"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p:txBody>
      </p:sp>
      <p:sp>
        <p:nvSpPr>
          <p:cNvPr id="4" name="Pladsholder til dato 3"/>
          <p:cNvSpPr>
            <a:spLocks noGrp="1"/>
          </p:cNvSpPr>
          <p:nvPr>
            <p:ph type="dt" idx="10"/>
          </p:nvPr>
        </p:nvSpPr>
        <p:spPr/>
        <p:txBody>
          <a:bodyPr/>
          <a:lstStyle/>
          <a:p>
            <a:fld id="{F1928F8D-3164-4960-B346-662FAC3EA42D}" type="datetime2">
              <a:rPr lang="da-DK" smtClean="0"/>
              <a:t>19.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222289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3" name="Pladsholder til indhold 2"/>
          <p:cNvSpPr>
            <a:spLocks noGrp="1"/>
          </p:cNvSpPr>
          <p:nvPr>
            <p:ph idx="1"/>
          </p:nvPr>
        </p:nvSpPr>
        <p:spPr>
          <a:xfrm>
            <a:off x="838206" y="1628780"/>
            <a:ext cx="10538884"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346126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274016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1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DED5C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878279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2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DED5CB">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436457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446559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81439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2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839233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3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398793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9217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13468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6"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7" name="Pladsholder til indhold 2"/>
          <p:cNvSpPr>
            <a:spLocks noGrp="1"/>
          </p:cNvSpPr>
          <p:nvPr>
            <p:ph idx="10"/>
          </p:nvPr>
        </p:nvSpPr>
        <p:spPr>
          <a:xfrm>
            <a:off x="6262489"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335772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1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192045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2_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122133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mørke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2486162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mørk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67498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1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BCB5B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23"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24"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5"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366480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2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CB5B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6"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7"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4617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711733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4623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1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E9D39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14021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lede-2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9D392">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920583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kst venstre, indhold høj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15956" y="908721"/>
            <a:ext cx="5761137" cy="4968212"/>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838200" y="2204868"/>
            <a:ext cx="4633733" cy="367206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3"/>
          <p:cNvSpPr>
            <a:spLocks noGrp="1"/>
          </p:cNvSpPr>
          <p:nvPr>
            <p:ph type="dt" sz="half" idx="14"/>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4633727" cy="1152128"/>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lys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625040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32674332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1_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C6C7C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7782084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lede-3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84142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172866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008306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1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ktangel 2"/>
          <p:cNvSpPr/>
          <p:nvPr userDrawn="1"/>
        </p:nvSpPr>
        <p:spPr>
          <a:xfrm>
            <a:off x="0" y="1"/>
            <a:ext cx="12192000" cy="6858000"/>
          </a:xfrm>
          <a:prstGeom prst="rect">
            <a:avLst/>
          </a:prstGeom>
          <a:solidFill>
            <a:srgbClr val="CDDEF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9253264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lede-3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CDDEF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hidden="1"/>
          <p:cNvPicPr>
            <a:picLocks noChangeAspect="1"/>
          </p:cNvPicPr>
          <p:nvPr userDrawn="1"/>
        </p:nvPicPr>
        <p:blipFill>
          <a:blip r:embed="rId3"/>
          <a:stretch>
            <a:fillRect/>
          </a:stretch>
        </p:blipFill>
        <p:spPr>
          <a:xfrm>
            <a:off x="814388" y="2996952"/>
            <a:ext cx="1603387" cy="548688"/>
          </a:xfrm>
          <a:prstGeom prst="rect">
            <a:avLst/>
          </a:prstGeom>
        </p:spPr>
      </p:pic>
      <p:pic>
        <p:nvPicPr>
          <p:cNvPr id="11" name="Billede 10"/>
          <p:cNvPicPr>
            <a:picLocks noChangeAspect="1"/>
          </p:cNvPicPr>
          <p:nvPr userDrawn="1"/>
        </p:nvPicPr>
        <p:blipFill>
          <a:blip r:embed="rId4"/>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5"/>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5" name="Billed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20334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 venstre, billede højre">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7306291" y="0"/>
            <a:ext cx="4885709" cy="6858000"/>
          </a:xfrm>
          <a:prstGeom prst="rect">
            <a:avLst/>
          </a:prstGeom>
        </p:spPr>
        <p:txBody>
          <a:bodyPr/>
          <a:lstStyle/>
          <a:p>
            <a:r>
              <a:rPr lang="da-DK" smtClean="0"/>
              <a:t>Klik på ikonet for at tilføje et billede</a:t>
            </a:r>
            <a:endParaRPr lang="da-DK" dirty="0"/>
          </a:p>
        </p:txBody>
      </p:sp>
      <p:sp>
        <p:nvSpPr>
          <p:cNvPr id="10" name="Pladsholder til dato 3"/>
          <p:cNvSpPr>
            <a:spLocks noGrp="1"/>
          </p:cNvSpPr>
          <p:nvPr>
            <p:ph type="dt" sz="half" idx="2"/>
          </p:nvPr>
        </p:nvSpPr>
        <p:spPr>
          <a:xfrm>
            <a:off x="3953378"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lidenummer 5"/>
          <p:cNvSpPr>
            <a:spLocks noGrp="1"/>
          </p:cNvSpPr>
          <p:nvPr>
            <p:ph type="sldNum" sz="quarter" idx="4"/>
          </p:nvPr>
        </p:nvSpPr>
        <p:spPr>
          <a:xfrm>
            <a:off x="4529442"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6" name="Pladsholder til sidefod 4"/>
          <p:cNvSpPr>
            <a:spLocks noGrp="1"/>
          </p:cNvSpPr>
          <p:nvPr>
            <p:ph type="ftr" sz="quarter" idx="3"/>
          </p:nvPr>
        </p:nvSpPr>
        <p:spPr>
          <a:xfrm>
            <a:off x="839424" y="6361702"/>
            <a:ext cx="478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8" name="Pladsholder til indhold 2"/>
          <p:cNvSpPr>
            <a:spLocks noGrp="1"/>
          </p:cNvSpPr>
          <p:nvPr>
            <p:ph idx="1"/>
          </p:nvPr>
        </p:nvSpPr>
        <p:spPr>
          <a:xfrm>
            <a:off x="839417" y="1772816"/>
            <a:ext cx="5616624"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9" name="Titel 1"/>
          <p:cNvSpPr>
            <a:spLocks noGrp="1"/>
          </p:cNvSpPr>
          <p:nvPr>
            <p:ph type="title"/>
          </p:nvPr>
        </p:nvSpPr>
        <p:spPr>
          <a:xfrm>
            <a:off x="839416"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551509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højre, billede venstre">
    <p:spTree>
      <p:nvGrpSpPr>
        <p:cNvPr id="1" name=""/>
        <p:cNvGrpSpPr/>
        <p:nvPr/>
      </p:nvGrpSpPr>
      <p:grpSpPr>
        <a:xfrm>
          <a:off x="0" y="0"/>
          <a:ext cx="0" cy="0"/>
          <a:chOff x="0" y="0"/>
          <a:chExt cx="0" cy="0"/>
        </a:xfrm>
      </p:grpSpPr>
      <p:sp>
        <p:nvSpPr>
          <p:cNvPr id="1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billede 7"/>
          <p:cNvSpPr>
            <a:spLocks noGrp="1"/>
          </p:cNvSpPr>
          <p:nvPr>
            <p:ph type="pic" sz="quarter" idx="17"/>
          </p:nvPr>
        </p:nvSpPr>
        <p:spPr>
          <a:xfrm>
            <a:off x="1" y="0"/>
            <a:ext cx="4885709" cy="6858000"/>
          </a:xfrm>
          <a:prstGeom prst="rect">
            <a:avLst/>
          </a:prstGeom>
        </p:spPr>
        <p:txBody>
          <a:bodyPr/>
          <a:lstStyle/>
          <a:p>
            <a:r>
              <a:rPr lang="da-DK" smtClean="0"/>
              <a:t>Klik på ikonet for at tilføje et billede</a:t>
            </a:r>
            <a:endParaRPr lang="da-DK" dirty="0"/>
          </a:p>
        </p:txBody>
      </p:sp>
      <p:sp>
        <p:nvSpPr>
          <p:cNvPr id="16" name="Pladsholder til sidefod 4"/>
          <p:cNvSpPr>
            <a:spLocks noGrp="1"/>
          </p:cNvSpPr>
          <p:nvPr>
            <p:ph type="ftr" sz="quarter" idx="3"/>
          </p:nvPr>
        </p:nvSpPr>
        <p:spPr>
          <a:xfrm>
            <a:off x="5519936" y="6361702"/>
            <a:ext cx="478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1" name="Pladsholder til indhold 2"/>
          <p:cNvSpPr>
            <a:spLocks noGrp="1"/>
          </p:cNvSpPr>
          <p:nvPr>
            <p:ph idx="1"/>
          </p:nvPr>
        </p:nvSpPr>
        <p:spPr>
          <a:xfrm>
            <a:off x="5519928" y="1772816"/>
            <a:ext cx="5851457"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3" name="Titel 1"/>
          <p:cNvSpPr>
            <a:spLocks noGrp="1"/>
          </p:cNvSpPr>
          <p:nvPr>
            <p:ph type="title"/>
          </p:nvPr>
        </p:nvSpPr>
        <p:spPr>
          <a:xfrm>
            <a:off x="5519928"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3935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ød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20"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1"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487136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å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tx2"/>
                </a:solidFill>
              </a:defRPr>
            </a:lvl1pPr>
            <a:lvl2pPr>
              <a:defRPr sz="2400" b="1">
                <a:solidFill>
                  <a:schemeClr val="accent6"/>
                </a:solidFill>
              </a:defRPr>
            </a:lvl2pPr>
            <a:lvl3pPr>
              <a:defRPr sz="2400" b="1">
                <a:solidFill>
                  <a:schemeClr val="accent6"/>
                </a:solidFill>
              </a:defRPr>
            </a:lvl3pPr>
            <a:lvl4pPr>
              <a:defRPr sz="2400" b="1">
                <a:solidFill>
                  <a:schemeClr val="accent6"/>
                </a:solidFill>
              </a:defRPr>
            </a:lvl4pPr>
            <a:lvl5pPr>
              <a:defRPr sz="2400" b="1">
                <a:solidFill>
                  <a:schemeClr val="accent6"/>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2"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790994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1 billede nederst">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838200" y="1628780"/>
            <a:ext cx="10538885" cy="1620839"/>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0" y="3432340"/>
            <a:ext cx="12192000" cy="2519363"/>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977547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 vælg selv billede">
    <p:spTree>
      <p:nvGrpSpPr>
        <p:cNvPr id="1" name=""/>
        <p:cNvGrpSpPr/>
        <p:nvPr/>
      </p:nvGrpSpPr>
      <p:grpSpPr>
        <a:xfrm>
          <a:off x="0" y="0"/>
          <a:ext cx="0" cy="0"/>
          <a:chOff x="0" y="0"/>
          <a:chExt cx="0" cy="0"/>
        </a:xfrm>
      </p:grpSpPr>
      <p:sp>
        <p:nvSpPr>
          <p:cNvPr id="23" name="Tekstfelt 22"/>
          <p:cNvSpPr txBox="1"/>
          <p:nvPr userDrawn="1"/>
        </p:nvSpPr>
        <p:spPr>
          <a:xfrm>
            <a:off x="-1584853" y="152641"/>
            <a:ext cx="1488165" cy="1631216"/>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2"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
        <p:nvSpPr>
          <p:cNvPr id="20" name="Pladsholder til tekst 7" descr="&quot;&quot;" title="&quot;&quot;"/>
          <p:cNvSpPr>
            <a:spLocks noGrp="1"/>
          </p:cNvSpPr>
          <p:nvPr>
            <p:ph type="body" sz="quarter" idx="15"/>
          </p:nvPr>
        </p:nvSpPr>
        <p:spPr>
          <a:xfrm rot="14880000">
            <a:off x="929314" y="1683923"/>
            <a:ext cx="3708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4" name="Pladsholder til tekst 7" descr="&quot;&quot;" title="&quot;&quot;"/>
          <p:cNvSpPr>
            <a:spLocks noGrp="1"/>
          </p:cNvSpPr>
          <p:nvPr>
            <p:ph type="body" sz="quarter" idx="16"/>
          </p:nvPr>
        </p:nvSpPr>
        <p:spPr>
          <a:xfrm rot="17520000">
            <a:off x="904571" y="5123329"/>
            <a:ext cx="3744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11" name="Tekstfelt 10"/>
          <p:cNvSpPr txBox="1"/>
          <p:nvPr userDrawn="1"/>
        </p:nvSpPr>
        <p:spPr>
          <a:xfrm>
            <a:off x="-1584853" y="2525760"/>
            <a:ext cx="1488165" cy="2092881"/>
          </a:xfrm>
          <a:prstGeom prst="rect">
            <a:avLst/>
          </a:prstGeom>
          <a:noFill/>
        </p:spPr>
        <p:txBody>
          <a:bodyPr wrap="square" rtlCol="0">
            <a:spAutoFit/>
          </a:bodyPr>
          <a:lstStyle/>
          <a:p>
            <a:pPr algn="l"/>
            <a:r>
              <a:rPr lang="da-DK" sz="1000" b="1" dirty="0" smtClean="0"/>
              <a:t>Ændre farve på billedet</a:t>
            </a:r>
            <a:r>
              <a:rPr lang="da-DK" sz="1000" baseline="0" dirty="0" smtClean="0"/>
              <a:t>:</a:t>
            </a:r>
            <a:endParaRPr lang="da-DK" sz="1000" baseline="0" dirty="0"/>
          </a:p>
          <a:p>
            <a:pPr algn="l"/>
            <a:endParaRPr lang="da-DK" sz="1000" baseline="0" dirty="0"/>
          </a:p>
          <a:p>
            <a:pPr algn="l"/>
            <a:r>
              <a:rPr lang="da-DK" sz="1000" baseline="0" dirty="0" smtClean="0"/>
              <a:t>Marker billedet, vælg ”Formatér” i top-menuen. Tryk på menupunktet ”Farve”, hvor du vælger ”Flere variationer”. Her finder du listen ”Brugerdefineret farver” som du kan vælge fra.</a:t>
            </a:r>
            <a:endParaRPr lang="da-DK" sz="1000" dirty="0"/>
          </a:p>
        </p:txBody>
      </p:sp>
    </p:spTree>
    <p:extLst>
      <p:ext uri="{BB962C8B-B14F-4D97-AF65-F5344CB8AC3E}">
        <p14:creationId xmlns:p14="http://schemas.microsoft.com/office/powerpoint/2010/main" val="100041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6" y="764706"/>
            <a:ext cx="10538884"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5"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tekst 7"/>
          <p:cNvSpPr>
            <a:spLocks noGrp="1"/>
          </p:cNvSpPr>
          <p:nvPr>
            <p:ph type="body" idx="1"/>
          </p:nvPr>
        </p:nvSpPr>
        <p:spPr>
          <a:xfrm>
            <a:off x="838200" y="1628783"/>
            <a:ext cx="105156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81" r:id="rId1"/>
    <p:sldLayoutId id="2147483853" r:id="rId2"/>
    <p:sldLayoutId id="2147483784" r:id="rId3"/>
    <p:sldLayoutId id="2147483854" r:id="rId4"/>
    <p:sldLayoutId id="2147483850" r:id="rId5"/>
    <p:sldLayoutId id="2147483851" r:id="rId6"/>
    <p:sldLayoutId id="2147483852" r:id="rId7"/>
    <p:sldLayoutId id="2147483786" r:id="rId8"/>
    <p:sldLayoutId id="2147483848" r:id="rId9"/>
    <p:sldLayoutId id="2147483808" r:id="rId10"/>
    <p:sldLayoutId id="2147483845" r:id="rId11"/>
    <p:sldLayoutId id="2147483820" r:id="rId12"/>
    <p:sldLayoutId id="2147483830" r:id="rId13"/>
    <p:sldLayoutId id="2147483813" r:id="rId14"/>
    <p:sldLayoutId id="2147483847" r:id="rId15"/>
    <p:sldLayoutId id="2147483829" r:id="rId16"/>
    <p:sldLayoutId id="2147483838" r:id="rId17"/>
    <p:sldLayoutId id="2147483814" r:id="rId18"/>
    <p:sldLayoutId id="2147483817" r:id="rId19"/>
    <p:sldLayoutId id="2147483821" r:id="rId20"/>
    <p:sldLayoutId id="2147483826" r:id="rId21"/>
    <p:sldLayoutId id="2147483810" r:id="rId22"/>
    <p:sldLayoutId id="2147483844" r:id="rId23"/>
    <p:sldLayoutId id="2147483828" r:id="rId24"/>
    <p:sldLayoutId id="2147483841" r:id="rId25"/>
    <p:sldLayoutId id="2147483811" r:id="rId26"/>
    <p:sldLayoutId id="2147483846" r:id="rId27"/>
    <p:sldLayoutId id="2147483824" r:id="rId28"/>
    <p:sldLayoutId id="2147483834" r:id="rId29"/>
    <p:sldLayoutId id="2147483812" r:id="rId30"/>
    <p:sldLayoutId id="2147483843" r:id="rId31"/>
    <p:sldLayoutId id="2147483818" r:id="rId32"/>
    <p:sldLayoutId id="2147483840" r:id="rId33"/>
    <p:sldLayoutId id="2147483809" r:id="rId34"/>
    <p:sldLayoutId id="2147483842" r:id="rId35"/>
    <p:sldLayoutId id="2147483823" r:id="rId36"/>
    <p:sldLayoutId id="2147483849" r:id="rId37"/>
  </p:sldLayoutIdLst>
  <p:timing>
    <p:tnLst>
      <p:par>
        <p:cTn id="1" dur="indefinite" restart="never" nodeType="tmRoot"/>
      </p:par>
    </p:tnLst>
  </p:timing>
  <p:hf sldNum="0" hdr="0" ftr="0" dt="0"/>
  <p:txStyles>
    <p:titleStyle>
      <a:lvl1pPr algn="l" defTabSz="685783"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79996" indent="-179996" algn="l" defTabSz="685783" rtl="0" eaLnBrk="1" latinLnBrk="0" hangingPunct="1">
        <a:lnSpc>
          <a:spcPct val="100000"/>
        </a:lnSpc>
        <a:spcBef>
          <a:spcPts val="751"/>
        </a:spcBef>
        <a:buFont typeface="Arial" panose="020B0604020202020204" pitchFamily="34" charset="0"/>
        <a:buChar char="•"/>
        <a:defRPr lang="da-DK" sz="1800" kern="1200" dirty="0">
          <a:solidFill>
            <a:schemeClr val="tx1"/>
          </a:solidFill>
          <a:latin typeface="+mn-lt"/>
          <a:ea typeface="+mn-ea"/>
          <a:cs typeface="+mn-cs"/>
        </a:defRPr>
      </a:lvl1pPr>
      <a:lvl2pPr marL="359991"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2pPr>
      <a:lvl3pPr marL="539987"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3pPr>
      <a:lvl4pPr marL="719982"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4pPr>
      <a:lvl5pPr marL="899978" indent="-179996" algn="l" defTabSz="685783" rtl="0" eaLnBrk="1" latinLnBrk="0" hangingPunct="1">
        <a:lnSpc>
          <a:spcPct val="100000"/>
        </a:lnSpc>
        <a:spcBef>
          <a:spcPts val="375"/>
        </a:spcBef>
        <a:buFont typeface="Arial" panose="020B0604020202020204" pitchFamily="34" charset="0"/>
        <a:buChar char="-"/>
        <a:defRPr lang="en-GB" sz="1800" i="1" kern="1200" dirty="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7" userDrawn="1">
          <p15:clr>
            <a:srgbClr val="F26B43"/>
          </p15:clr>
        </p15:guide>
        <p15:guide id="13" pos="513" userDrawn="1">
          <p15:clr>
            <a:srgbClr val="F26B43"/>
          </p15:clr>
        </p15:guide>
        <p15:guide id="14" pos="7167" userDrawn="1">
          <p15:clr>
            <a:srgbClr val="F26B43"/>
          </p15:clr>
        </p15:guide>
        <p15:guide id="15" orient="horz" pos="3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a:t>
            </a:r>
          </a:p>
        </p:txBody>
      </p:sp>
      <p:sp>
        <p:nvSpPr>
          <p:cNvPr id="3" name="Pladsholder til tekst 2"/>
          <p:cNvSpPr>
            <a:spLocks noGrp="1"/>
          </p:cNvSpPr>
          <p:nvPr>
            <p:ph type="body" sz="quarter" idx="13"/>
          </p:nvPr>
        </p:nvSpPr>
        <p:spPr/>
        <p:txBody>
          <a:bodyPr/>
          <a:lstStyle/>
          <a:p>
            <a:r>
              <a:rPr lang="da-DK" dirty="0" smtClean="0"/>
              <a:t>Børne- og ungerådgivere på det samlede børne- og ungeområde  </a:t>
            </a:r>
            <a:endParaRPr lang="da-DK" dirty="0"/>
          </a:p>
        </p:txBody>
      </p:sp>
    </p:spTree>
    <p:extLst>
      <p:ext uri="{BB962C8B-B14F-4D97-AF65-F5344CB8AC3E}">
        <p14:creationId xmlns:p14="http://schemas.microsoft.com/office/powerpoint/2010/main" val="41529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a:t>
            </a:r>
            <a:r>
              <a:rPr lang="da-DK" dirty="0" smtClean="0"/>
              <a:t>ye bestemmelser i barnets lov – </a:t>
            </a:r>
            <a:r>
              <a:rPr lang="da-DK" dirty="0" err="1" smtClean="0"/>
              <a:t>Sagsskridt</a:t>
            </a:r>
            <a:r>
              <a:rPr lang="da-DK" dirty="0" smtClean="0"/>
              <a:t> </a:t>
            </a:r>
            <a:r>
              <a:rPr lang="da-DK" dirty="0" smtClean="0">
                <a:solidFill>
                  <a:schemeClr val="tx1"/>
                </a:solidFill>
              </a:rPr>
              <a:t> </a:t>
            </a:r>
            <a:r>
              <a:rPr lang="da-DK" dirty="0">
                <a:solidFill>
                  <a:schemeClr val="tx1"/>
                </a:solidFill>
              </a:rPr>
              <a:t/>
            </a:r>
            <a:br>
              <a:rPr lang="da-DK" dirty="0">
                <a:solidFill>
                  <a:schemeClr val="tx1"/>
                </a:solidFill>
              </a:rPr>
            </a:br>
            <a:endParaRPr lang="da-DK" dirty="0"/>
          </a:p>
        </p:txBody>
      </p:sp>
      <p:sp>
        <p:nvSpPr>
          <p:cNvPr id="12" name="Pladsholder til indhold 11"/>
          <p:cNvSpPr>
            <a:spLocks noGrp="1"/>
          </p:cNvSpPr>
          <p:nvPr>
            <p:ph idx="1"/>
          </p:nvPr>
        </p:nvSpPr>
        <p:spPr>
          <a:solidFill>
            <a:schemeClr val="bg1">
              <a:lumMod val="95000"/>
            </a:schemeClr>
          </a:solidFill>
        </p:spPr>
        <p:txBody>
          <a:bodyPr>
            <a:normAutofit/>
          </a:bodyPr>
          <a:lstStyle/>
          <a:p>
            <a:pPr marL="342900" indent="-342900">
              <a:buFont typeface="Arial" panose="020B0604020202020204" pitchFamily="34" charset="0"/>
              <a:buChar char="•"/>
            </a:pPr>
            <a:r>
              <a:rPr lang="da-DK" sz="2800" dirty="0"/>
              <a:t>Screening</a:t>
            </a:r>
          </a:p>
          <a:p>
            <a:endParaRPr lang="da-DK" sz="2800" dirty="0"/>
          </a:p>
          <a:p>
            <a:pPr marL="342900" indent="-342900">
              <a:buFont typeface="Arial" panose="020B0604020202020204" pitchFamily="34" charset="0"/>
              <a:buChar char="•"/>
            </a:pPr>
            <a:r>
              <a:rPr lang="da-DK" sz="2800" dirty="0"/>
              <a:t>Afdækning </a:t>
            </a:r>
          </a:p>
          <a:p>
            <a:endParaRPr lang="da-DK" sz="2800" dirty="0"/>
          </a:p>
          <a:p>
            <a:pPr marL="342900" indent="-342900">
              <a:buFont typeface="Arial" panose="020B0604020202020204" pitchFamily="34" charset="0"/>
              <a:buChar char="•"/>
            </a:pPr>
            <a:r>
              <a:rPr lang="da-DK" sz="2800" dirty="0"/>
              <a:t>Børnefaglig undersøgelse </a:t>
            </a:r>
          </a:p>
          <a:p>
            <a:endParaRPr lang="da-DK" sz="2800" dirty="0"/>
          </a:p>
          <a:p>
            <a:pPr marL="342900" indent="-342900">
              <a:buFont typeface="Arial" panose="020B0604020202020204" pitchFamily="34" charset="0"/>
              <a:buChar char="•"/>
            </a:pPr>
            <a:r>
              <a:rPr lang="da-DK" sz="2800" dirty="0"/>
              <a:t>Kommende forældre</a:t>
            </a:r>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53351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a:t>
            </a:r>
            <a:r>
              <a:rPr lang="da-DK" dirty="0">
                <a:solidFill>
                  <a:schemeClr val="accent6"/>
                </a:solidFill>
              </a:rPr>
              <a:t>bestemmelser </a:t>
            </a:r>
            <a:r>
              <a:rPr lang="da-DK" dirty="0" smtClean="0">
                <a:solidFill>
                  <a:schemeClr val="accent6"/>
                </a:solidFill>
              </a:rPr>
              <a:t>i barnets lov – Afgørelser, planer og opfølgning  </a:t>
            </a:r>
            <a:endParaRPr lang="da-DK" dirty="0">
              <a:solidFill>
                <a:schemeClr val="accent6"/>
              </a:solidFill>
            </a:endParaRPr>
          </a:p>
        </p:txBody>
      </p:sp>
      <p:sp>
        <p:nvSpPr>
          <p:cNvPr id="3" name="Pladsholder til indhold 2"/>
          <p:cNvSpPr>
            <a:spLocks noGrp="1"/>
          </p:cNvSpPr>
          <p:nvPr>
            <p:ph idx="1"/>
          </p:nvPr>
        </p:nvSpPr>
        <p:spPr>
          <a:xfrm>
            <a:off x="838206" y="1920355"/>
            <a:ext cx="10538884" cy="4248151"/>
          </a:xfrm>
          <a:solidFill>
            <a:schemeClr val="bg1">
              <a:lumMod val="95000"/>
            </a:schemeClr>
          </a:solidFill>
        </p:spPr>
        <p:txBody>
          <a:bodyPr/>
          <a:lstStyle/>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800" dirty="0" smtClean="0"/>
              <a:t>Afgørelser </a:t>
            </a: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Barnets plan/Ungeplan</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Opfølgning  </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Personrettet </a:t>
            </a:r>
            <a:r>
              <a:rPr lang="da-DK" sz="2800" dirty="0" smtClean="0"/>
              <a:t>tilsyn.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15402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 nye </a:t>
            </a:r>
            <a:r>
              <a:rPr lang="da-DK" dirty="0"/>
              <a:t>bestemmelser –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solidFill>
            <a:schemeClr val="bg1">
              <a:lumMod val="95000"/>
            </a:schemeClr>
          </a:solidFill>
        </p:spPr>
        <p:txBody>
          <a:bodyPr/>
          <a:lstStyle/>
          <a:p>
            <a:pPr marL="457200" indent="-457200">
              <a:buFont typeface="Arial" panose="020B0604020202020204" pitchFamily="34" charset="0"/>
              <a:buChar char="•"/>
            </a:pPr>
            <a:endParaRPr lang="da-DK" sz="2000" dirty="0" smtClean="0"/>
          </a:p>
          <a:p>
            <a:pPr marL="457200" indent="-457200">
              <a:buFont typeface="Arial" panose="020B0604020202020204" pitchFamily="34" charset="0"/>
              <a:buChar char="•"/>
            </a:pPr>
            <a:r>
              <a:rPr lang="da-DK" sz="2800" dirty="0" smtClean="0"/>
              <a:t>Samtykke </a:t>
            </a:r>
            <a:r>
              <a:rPr lang="da-DK" sz="2800" dirty="0"/>
              <a:t>til anbringelse af nyfødt barn </a:t>
            </a:r>
          </a:p>
          <a:p>
            <a:pPr marL="457200" indent="-457200">
              <a:buFont typeface="Arial" panose="020B0604020202020204" pitchFamily="34" charset="0"/>
              <a:buChar char="•"/>
            </a:pPr>
            <a:r>
              <a:rPr lang="da-DK" sz="2800" dirty="0"/>
              <a:t>Afgørelse om anbringelse uden samtykke af ufødt barn</a:t>
            </a:r>
          </a:p>
          <a:p>
            <a:pPr marL="457200" indent="-457200">
              <a:buFont typeface="Arial" panose="020B0604020202020204" pitchFamily="34" charset="0"/>
              <a:buChar char="•"/>
            </a:pPr>
            <a:r>
              <a:rPr lang="da-DK" sz="2800" dirty="0"/>
              <a:t>Venskabsfamilie  </a:t>
            </a:r>
          </a:p>
          <a:p>
            <a:pPr marL="457200" indent="-457200">
              <a:buFont typeface="Arial" panose="020B0604020202020204" pitchFamily="34" charset="0"/>
              <a:buChar char="•"/>
            </a:pPr>
            <a:r>
              <a:rPr lang="da-DK" sz="2800" dirty="0"/>
              <a:t>Plejefamiliers mulighed for at anmode om vurdering </a:t>
            </a:r>
          </a:p>
          <a:p>
            <a:pPr marL="457200" indent="-457200">
              <a:buFont typeface="Arial" panose="020B0604020202020204" pitchFamily="34" charset="0"/>
              <a:buChar char="•"/>
            </a:pPr>
            <a:r>
              <a:rPr lang="da-DK" sz="2800" dirty="0"/>
              <a:t>Børne- og ungeudvalgets underretningspligt </a:t>
            </a:r>
          </a:p>
          <a:p>
            <a:pPr marL="457200" indent="-457200">
              <a:buFont typeface="Arial" panose="020B0604020202020204" pitchFamily="34" charset="0"/>
              <a:buChar char="•"/>
            </a:pPr>
            <a:r>
              <a:rPr lang="da-DK" sz="2800" dirty="0"/>
              <a:t>Kommunalbestyrelsens </a:t>
            </a:r>
            <a:r>
              <a:rPr lang="da-DK" sz="2800" dirty="0" smtClean="0"/>
              <a:t>underretningspligt.</a:t>
            </a:r>
            <a:endParaRPr lang="da-DK" sz="2800" dirty="0"/>
          </a:p>
          <a:p>
            <a:endParaRPr lang="da-DK" dirty="0"/>
          </a:p>
        </p:txBody>
      </p:sp>
      <p:sp>
        <p:nvSpPr>
          <p:cNvPr id="4" name="Pladsholder til sidefod 3"/>
          <p:cNvSpPr>
            <a:spLocks noGrp="1"/>
          </p:cNvSpPr>
          <p:nvPr>
            <p:ph type="ftr" sz="quarter" idx="3"/>
          </p:nvPr>
        </p:nvSpPr>
        <p:spPr/>
        <p:txBody>
          <a:bodyPr/>
          <a:lstStyle/>
          <a:p>
            <a:r>
              <a:rPr lang="da-DK" dirty="0" smtClean="0"/>
              <a:t>Barnets lov</a:t>
            </a:r>
            <a:endParaRPr lang="da-DK" dirty="0"/>
          </a:p>
        </p:txBody>
      </p:sp>
    </p:spTree>
    <p:extLst>
      <p:ext uri="{BB962C8B-B14F-4D97-AF65-F5344CB8AC3E}">
        <p14:creationId xmlns:p14="http://schemas.microsoft.com/office/powerpoint/2010/main" val="249469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Barnets </a:t>
            </a:r>
            <a:r>
              <a:rPr lang="da-DK" dirty="0" smtClean="0"/>
              <a:t>lov – nye bestemmelser om adoption og permanet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695400" y="2051308"/>
            <a:ext cx="10538884" cy="4248151"/>
          </a:xfrm>
          <a:solidFill>
            <a:schemeClr val="bg1">
              <a:lumMod val="95000"/>
            </a:schemeClr>
          </a:solidFill>
        </p:spPr>
        <p:txBody>
          <a:bodyPr/>
          <a:lstStyle/>
          <a:p>
            <a:endParaRPr lang="da-DK" sz="2000" dirty="0" smtClean="0"/>
          </a:p>
          <a:p>
            <a:pPr marL="342900" indent="-342900">
              <a:buFont typeface="Arial" panose="020B0604020202020204" pitchFamily="34" charset="0"/>
              <a:buChar char="•"/>
            </a:pPr>
            <a:r>
              <a:rPr lang="da-DK" sz="2800" dirty="0" smtClean="0"/>
              <a:t>Permanent </a:t>
            </a:r>
            <a:r>
              <a:rPr lang="da-DK" sz="2800" dirty="0"/>
              <a:t>anbringelse</a:t>
            </a:r>
          </a:p>
          <a:p>
            <a:endParaRPr lang="da-DK" sz="2800" dirty="0"/>
          </a:p>
          <a:p>
            <a:pPr marL="342900" indent="-342900">
              <a:buFont typeface="Arial" panose="020B0604020202020204" pitchFamily="34" charset="0"/>
              <a:buChar char="•"/>
            </a:pPr>
            <a:r>
              <a:rPr lang="da-DK" sz="2800" dirty="0" smtClean="0"/>
              <a:t>Adoption, afgørelse inden </a:t>
            </a:r>
            <a:r>
              <a:rPr lang="da-DK" sz="2800" dirty="0"/>
              <a:t>barnet er </a:t>
            </a:r>
            <a:r>
              <a:rPr lang="da-DK" sz="2800" dirty="0" smtClean="0"/>
              <a:t>født.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3418109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620688"/>
            <a:ext cx="10538884" cy="612070"/>
          </a:xfrm>
        </p:spPr>
        <p:txBody>
          <a:bodyPr/>
          <a:lstStyle/>
          <a:p>
            <a:r>
              <a:rPr lang="da-DK" dirty="0" smtClean="0"/>
              <a:t>Forvaltningsret – gælder stadig og vigtigt at være opmærksom på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38206" y="1654820"/>
            <a:ext cx="10538884" cy="4248151"/>
          </a:xfrm>
          <a:solidFill>
            <a:schemeClr val="bg1">
              <a:lumMod val="95000"/>
            </a:schemeClr>
          </a:solidFill>
        </p:spPr>
        <p:txBody>
          <a:bodyPr/>
          <a:lstStyle/>
          <a:p>
            <a:pPr marL="285750" indent="-285750">
              <a:buFont typeface="Arial" panose="020B0604020202020204" pitchFamily="34" charset="0"/>
              <a:buChar char="•"/>
            </a:pPr>
            <a:r>
              <a:rPr lang="da-DK" sz="2800" dirty="0"/>
              <a:t>Krav til </a:t>
            </a:r>
            <a:r>
              <a:rPr lang="da-DK" sz="2800" dirty="0" err="1"/>
              <a:t>sagsoplysning</a:t>
            </a:r>
            <a:endParaRPr lang="da-DK" sz="2800" dirty="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Notatpligt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Partshøring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Begrundelse og </a:t>
            </a:r>
            <a:r>
              <a:rPr lang="da-DK" sz="2800" dirty="0" smtClean="0"/>
              <a:t>klagevejledning.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02150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2564904"/>
            <a:ext cx="7848872" cy="1242137"/>
          </a:xfrm>
        </p:spPr>
        <p:txBody>
          <a:bodyPr/>
          <a:lstStyle/>
          <a:p>
            <a:r>
              <a:rPr lang="da-DK" dirty="0" smtClean="0"/>
              <a:t/>
            </a:r>
            <a:br>
              <a:rPr lang="da-DK" dirty="0" smtClean="0"/>
            </a:br>
            <a:r>
              <a:rPr lang="da-DK" dirty="0" smtClean="0"/>
              <a:t/>
            </a:r>
            <a:br>
              <a:rPr lang="da-DK" dirty="0" smtClean="0"/>
            </a:br>
            <a:r>
              <a:rPr lang="da-DK" dirty="0"/>
              <a:t/>
            </a:r>
            <a:br>
              <a:rPr lang="da-DK" dirty="0"/>
            </a:br>
            <a:r>
              <a:rPr lang="da-DK" dirty="0" smtClean="0"/>
              <a:t>Barnets lov i praksis</a:t>
            </a:r>
            <a:br>
              <a:rPr lang="da-DK" dirty="0" smtClean="0"/>
            </a:br>
            <a:r>
              <a:rPr lang="da-DK" dirty="0" smtClean="0"/>
              <a:t/>
            </a:r>
            <a:br>
              <a:rPr lang="da-DK" dirty="0" smtClean="0"/>
            </a:br>
            <a:r>
              <a:rPr lang="da-DK" dirty="0"/>
              <a:t/>
            </a:r>
            <a:br>
              <a:rPr lang="da-DK" dirty="0"/>
            </a:br>
            <a:endParaRPr lang="da-DK" dirty="0"/>
          </a:p>
        </p:txBody>
      </p:sp>
    </p:spTree>
    <p:extLst>
      <p:ext uri="{BB962C8B-B14F-4D97-AF65-F5344CB8AC3E}">
        <p14:creationId xmlns:p14="http://schemas.microsoft.com/office/powerpoint/2010/main" val="29931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dsholder til billede 19"/>
          <p:cNvPicPr>
            <a:picLocks noGrp="1" noChangeAspect="1"/>
          </p:cNvPicPr>
          <p:nvPr>
            <p:ph type="pic" sz="quarter" idx="17"/>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407" b="1407"/>
          <a:stretch>
            <a:fillRect/>
          </a:stretch>
        </p:blipFill>
        <p:spPr>
          <a:prstGeom prst="rect">
            <a:avLst/>
          </a:prstGeom>
        </p:spPr>
      </p:pic>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2300188251"/>
              </p:ext>
            </p:extLst>
          </p:nvPr>
        </p:nvGraphicFramePr>
        <p:xfrm>
          <a:off x="1010583" y="1582997"/>
          <a:ext cx="5514828" cy="41494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942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4232266821"/>
              </p:ext>
            </p:extLst>
          </p:nvPr>
        </p:nvGraphicFramePr>
        <p:xfrm>
          <a:off x="3791744" y="1196752"/>
          <a:ext cx="5544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6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75519" y="747355"/>
            <a:ext cx="8658422" cy="5791559"/>
          </a:xfrm>
        </p:spPr>
        <p:txBody>
          <a:bodyPr>
            <a:normAutofit/>
          </a:bodyPr>
          <a:lstStyle/>
          <a:p>
            <a:endParaRPr lang="da-DK" dirty="0"/>
          </a:p>
          <a:p>
            <a:endParaRPr lang="da-DK" dirty="0" smtClean="0"/>
          </a:p>
          <a:p>
            <a:endParaRPr lang="da-DK" dirty="0"/>
          </a:p>
          <a:p>
            <a:endParaRPr lang="da-DK" dirty="0"/>
          </a:p>
        </p:txBody>
      </p:sp>
      <p:graphicFrame>
        <p:nvGraphicFramePr>
          <p:cNvPr id="13" name="Tabel 12"/>
          <p:cNvGraphicFramePr>
            <a:graphicFrameLocks noGrp="1"/>
          </p:cNvGraphicFramePr>
          <p:nvPr>
            <p:extLst/>
          </p:nvPr>
        </p:nvGraphicFramePr>
        <p:xfrm>
          <a:off x="1942144" y="2045951"/>
          <a:ext cx="8325173" cy="3108960"/>
        </p:xfrm>
        <a:graphic>
          <a:graphicData uri="http://schemas.openxmlformats.org/drawingml/2006/table">
            <a:tbl>
              <a:tblPr firstRow="1" bandRow="1">
                <a:tableStyleId>{912C8C85-51F0-491E-9774-3900AFEF0FD7}</a:tableStyleId>
              </a:tblPr>
              <a:tblGrid>
                <a:gridCol w="4153857">
                  <a:extLst>
                    <a:ext uri="{9D8B030D-6E8A-4147-A177-3AD203B41FA5}">
                      <a16:colId xmlns:a16="http://schemas.microsoft.com/office/drawing/2014/main" val="149738978"/>
                    </a:ext>
                  </a:extLst>
                </a:gridCol>
                <a:gridCol w="4171316">
                  <a:extLst>
                    <a:ext uri="{9D8B030D-6E8A-4147-A177-3AD203B41FA5}">
                      <a16:colId xmlns:a16="http://schemas.microsoft.com/office/drawing/2014/main" val="4066439907"/>
                    </a:ext>
                  </a:extLst>
                </a:gridCol>
              </a:tblGrid>
              <a:tr h="1010744">
                <a:tc>
                  <a:txBody>
                    <a:bodyPr/>
                    <a:lstStyle/>
                    <a:p>
                      <a:r>
                        <a:rPr lang="da-DK" sz="1400" b="1" dirty="0" smtClean="0">
                          <a:solidFill>
                            <a:schemeClr val="tx1"/>
                          </a:solidFill>
                        </a:rPr>
                        <a:t>RUM</a:t>
                      </a:r>
                    </a:p>
                    <a:p>
                      <a:endParaRPr lang="da-DK" sz="1400" b="0"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Børn skal gives mulighed for at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kunne udtrykke deres synspunkter.</a:t>
                      </a:r>
                    </a:p>
                    <a:p>
                      <a:endParaRPr lang="da-DK" sz="1000" b="0" dirty="0" smtClean="0">
                        <a:solidFill>
                          <a:schemeClr val="tx1"/>
                        </a:solidFill>
                      </a:endParaRPr>
                    </a:p>
                    <a:p>
                      <a:endParaRPr lang="da-DK" sz="1000" b="0" dirty="0" smtClean="0">
                        <a:solidFill>
                          <a:schemeClr val="tx1"/>
                        </a:solidFill>
                      </a:endParaRPr>
                    </a:p>
                    <a:p>
                      <a:endParaRPr lang="da-DK" sz="1000" b="0" dirty="0" smtClean="0">
                        <a:solidFill>
                          <a:schemeClr val="tx1"/>
                        </a:solidFill>
                      </a:endParaRPr>
                    </a:p>
                    <a:p>
                      <a:endParaRPr lang="da-DK" sz="1000" b="1" dirty="0">
                        <a:solidFill>
                          <a:schemeClr val="tx1"/>
                        </a:solidFill>
                      </a:endParaRPr>
                    </a:p>
                  </a:txBody>
                  <a:tcPr>
                    <a:solidFill>
                      <a:schemeClr val="accent2">
                        <a:lumMod val="40000"/>
                        <a:lumOff val="60000"/>
                      </a:schemeClr>
                    </a:solidFill>
                  </a:tcPr>
                </a:tc>
                <a:tc>
                  <a:txBody>
                    <a:bodyPr/>
                    <a:lstStyle/>
                    <a:p>
                      <a:pPr algn="r"/>
                      <a:r>
                        <a:rPr lang="da-DK" sz="1400" b="1" dirty="0" smtClean="0">
                          <a:solidFill>
                            <a:schemeClr val="tx1"/>
                          </a:solidFill>
                        </a:rPr>
                        <a:t>STEMME</a:t>
                      </a:r>
                    </a:p>
                    <a:p>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     Børn skal støttes i at give </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udtryk for deres synspunkter.</a:t>
                      </a:r>
                    </a:p>
                    <a:p>
                      <a:pPr marL="0" marR="0" lvl="0" indent="0" algn="r" defTabSz="685800" rtl="0" eaLnBrk="1" fontAlgn="auto" latinLnBrk="0" hangingPunct="1">
                        <a:lnSpc>
                          <a:spcPct val="100000"/>
                        </a:lnSpc>
                        <a:spcBef>
                          <a:spcPts val="0"/>
                        </a:spcBef>
                        <a:spcAft>
                          <a:spcPts val="0"/>
                        </a:spcAft>
                        <a:buClrTx/>
                        <a:buSzTx/>
                        <a:buFontTx/>
                        <a:buNone/>
                        <a:tabLst/>
                        <a:defRPr/>
                      </a:pPr>
                      <a:endParaRPr lang="da-DK" sz="1400" b="0" dirty="0" smtClean="0">
                        <a:solidFill>
                          <a:schemeClr val="tx1"/>
                        </a:solidFill>
                      </a:endParaRPr>
                    </a:p>
                    <a:p>
                      <a:endParaRPr lang="da-DK" sz="1000" b="1"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105991738"/>
                  </a:ext>
                </a:extLst>
              </a:tr>
              <a:tr h="985181">
                <a:tc>
                  <a:txBody>
                    <a:bodyPr/>
                    <a:lstStyle/>
                    <a:p>
                      <a:endParaRPr lang="da-DK" sz="10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1" dirty="0" smtClean="0">
                          <a:solidFill>
                            <a:schemeClr val="tx1"/>
                          </a:solidFill>
                        </a:rPr>
                        <a:t>TILHØRERE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4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der lyttes til.</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endParaRPr lang="da-DK" sz="1000" b="1" dirty="0">
                        <a:solidFill>
                          <a:schemeClr val="tx1"/>
                        </a:solidFill>
                      </a:endParaRPr>
                    </a:p>
                  </a:txBody>
                  <a:tcPr>
                    <a:solidFill>
                      <a:schemeClr val="accent5">
                        <a:lumMod val="40000"/>
                        <a:lumOff val="60000"/>
                      </a:schemeClr>
                    </a:solidFill>
                  </a:tcPr>
                </a:tc>
                <a:tc>
                  <a:txBody>
                    <a:bodyPr/>
                    <a:lstStyle/>
                    <a:p>
                      <a:pPr algn="r"/>
                      <a:endParaRPr lang="da-DK" sz="1400" b="1" dirty="0" smtClean="0">
                        <a:solidFill>
                          <a:schemeClr val="tx1"/>
                        </a:solidFill>
                      </a:endParaRPr>
                    </a:p>
                    <a:p>
                      <a:pPr algn="r"/>
                      <a:r>
                        <a:rPr lang="da-DK" sz="1400" b="1" dirty="0" smtClean="0">
                          <a:solidFill>
                            <a:schemeClr val="tx1"/>
                          </a:solidFill>
                        </a:rPr>
                        <a:t>INDFLYDELSE</a:t>
                      </a:r>
                    </a:p>
                    <a:p>
                      <a:pPr algn="r"/>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der</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 handles passende på.</a:t>
                      </a:r>
                      <a:endParaRPr lang="da-DK" sz="1400" b="1" dirty="0" smtClean="0">
                        <a:solidFill>
                          <a:schemeClr val="tx1"/>
                        </a:solidFill>
                      </a:endParaRPr>
                    </a:p>
                    <a:p>
                      <a:pPr algn="r"/>
                      <a:endParaRPr lang="da-DK" sz="1000" b="1" dirty="0">
                        <a:solidFill>
                          <a:schemeClr val="tx1"/>
                        </a:solidFill>
                      </a:endParaRPr>
                    </a:p>
                  </a:txBody>
                  <a:tcPr>
                    <a:solidFill>
                      <a:srgbClr val="FF9999"/>
                    </a:solidFill>
                  </a:tcPr>
                </a:tc>
                <a:extLst>
                  <a:ext uri="{0D108BD9-81ED-4DB2-BD59-A6C34878D82A}">
                    <a16:rowId xmlns:a16="http://schemas.microsoft.com/office/drawing/2014/main" val="3017833395"/>
                  </a:ext>
                </a:extLst>
              </a:tr>
            </a:tbl>
          </a:graphicData>
        </a:graphic>
      </p:graphicFrame>
      <p:sp>
        <p:nvSpPr>
          <p:cNvPr id="14" name="Ellipse 13"/>
          <p:cNvSpPr/>
          <p:nvPr/>
        </p:nvSpPr>
        <p:spPr>
          <a:xfrm>
            <a:off x="5199888" y="2212474"/>
            <a:ext cx="1712321" cy="13106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udtrykke synspunkter</a:t>
            </a:r>
          </a:p>
        </p:txBody>
      </p:sp>
      <p:sp>
        <p:nvSpPr>
          <p:cNvPr id="15" name="Ellipse 14"/>
          <p:cNvSpPr/>
          <p:nvPr/>
        </p:nvSpPr>
        <p:spPr>
          <a:xfrm>
            <a:off x="5199887" y="3702098"/>
            <a:ext cx="1712321" cy="12738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synspunkter tillægges passende vægt</a:t>
            </a:r>
          </a:p>
        </p:txBody>
      </p:sp>
      <p:sp>
        <p:nvSpPr>
          <p:cNvPr id="9" name="Titel 1"/>
          <p:cNvSpPr>
            <a:spLocks noGrp="1"/>
          </p:cNvSpPr>
          <p:nvPr>
            <p:ph type="title"/>
          </p:nvPr>
        </p:nvSpPr>
        <p:spPr>
          <a:xfrm>
            <a:off x="479376" y="461794"/>
            <a:ext cx="8281293" cy="756084"/>
          </a:xfrm>
        </p:spPr>
        <p:txBody>
          <a:bodyPr/>
          <a:lstStyle/>
          <a:p>
            <a:r>
              <a:rPr lang="da-DK" sz="2400" dirty="0"/>
              <a:t>Børnesyn og Laura </a:t>
            </a:r>
            <a:r>
              <a:rPr lang="da-DK" sz="2400" dirty="0" err="1"/>
              <a:t>Lundys</a:t>
            </a:r>
            <a:r>
              <a:rPr lang="da-DK" sz="2400" dirty="0"/>
              <a:t> model</a:t>
            </a:r>
          </a:p>
        </p:txBody>
      </p:sp>
    </p:spTree>
    <p:extLst>
      <p:ext uri="{BB962C8B-B14F-4D97-AF65-F5344CB8AC3E}">
        <p14:creationId xmlns:p14="http://schemas.microsoft.com/office/powerpoint/2010/main" val="102646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1331317363"/>
              </p:ext>
            </p:extLst>
          </p:nvPr>
        </p:nvGraphicFramePr>
        <p:xfrm>
          <a:off x="3719736" y="1268760"/>
          <a:ext cx="5544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0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6095992" y="1916832"/>
            <a:ext cx="5275393" cy="3600400"/>
          </a:xfrm>
        </p:spPr>
        <p:txBody>
          <a:bodyPr>
            <a:normAutofit/>
          </a:bodyPr>
          <a:lstStyle/>
          <a:p>
            <a:pPr marL="457200" indent="-457200">
              <a:buAutoNum type="arabicPeriod"/>
            </a:pPr>
            <a:r>
              <a:rPr lang="da-DK" sz="2000" dirty="0" smtClean="0"/>
              <a:t>Børnene først – baggrund for den nye lov</a:t>
            </a:r>
          </a:p>
          <a:p>
            <a:pPr marL="457200" indent="-457200">
              <a:buAutoNum type="arabicPeriod"/>
            </a:pPr>
            <a:r>
              <a:rPr lang="da-DK" sz="2000" dirty="0" smtClean="0"/>
              <a:t>Barnets Lov – fokusområder og de nye bestemmelser</a:t>
            </a:r>
          </a:p>
          <a:p>
            <a:pPr marL="457200" indent="-457200">
              <a:buAutoNum type="arabicPeriod"/>
            </a:pPr>
            <a:r>
              <a:rPr lang="da-DK" sz="2000" dirty="0" smtClean="0"/>
              <a:t>Barnets lov i praksis</a:t>
            </a:r>
            <a:endParaRPr lang="da-DK" sz="2000" dirty="0"/>
          </a:p>
        </p:txBody>
      </p:sp>
      <p:sp>
        <p:nvSpPr>
          <p:cNvPr id="4" name="Titel 3"/>
          <p:cNvSpPr>
            <a:spLocks noGrp="1"/>
          </p:cNvSpPr>
          <p:nvPr>
            <p:ph type="title"/>
          </p:nvPr>
        </p:nvSpPr>
        <p:spPr/>
        <p:txBody>
          <a:bodyPr/>
          <a:lstStyle/>
          <a:p>
            <a:r>
              <a:rPr lang="da-DK" dirty="0" smtClean="0"/>
              <a:t>Indhold</a:t>
            </a:r>
            <a:endParaRPr lang="da-DK" dirty="0"/>
          </a:p>
        </p:txBody>
      </p:sp>
      <p:sp>
        <p:nvSpPr>
          <p:cNvPr id="3" name="Rektangel 2"/>
          <p:cNvSpPr/>
          <p:nvPr/>
        </p:nvSpPr>
        <p:spPr>
          <a:xfrm>
            <a:off x="695400" y="926174"/>
            <a:ext cx="4248472" cy="4708981"/>
          </a:xfrm>
          <a:prstGeom prst="rect">
            <a:avLst/>
          </a:prstGeom>
        </p:spPr>
        <p:txBody>
          <a:bodyPr wrap="square">
            <a:spAutoFit/>
          </a:bodyPr>
          <a:lstStyle/>
          <a:p>
            <a:r>
              <a:rPr lang="da-DK" sz="2000" b="1" dirty="0" smtClean="0">
                <a:solidFill>
                  <a:schemeClr val="bg1"/>
                </a:solidFill>
              </a:rPr>
              <a:t>Læsevejledning: </a:t>
            </a:r>
            <a:r>
              <a:rPr lang="da-DK" sz="2000" b="1" dirty="0">
                <a:solidFill>
                  <a:schemeClr val="bg1"/>
                </a:solidFill>
              </a:rPr>
              <a:t/>
            </a:r>
            <a:br>
              <a:rPr lang="da-DK" sz="2000" b="1" dirty="0">
                <a:solidFill>
                  <a:schemeClr val="bg1"/>
                </a:solidFill>
              </a:rPr>
            </a:br>
            <a:r>
              <a:rPr lang="da-DK" sz="2000" dirty="0">
                <a:solidFill>
                  <a:schemeClr val="bg1"/>
                </a:solidFill>
              </a:rPr>
              <a:t/>
            </a:r>
            <a:br>
              <a:rPr lang="da-DK" sz="2000" dirty="0">
                <a:solidFill>
                  <a:schemeClr val="bg1"/>
                </a:solidFill>
              </a:rPr>
            </a:br>
            <a:r>
              <a:rPr lang="da-DK" sz="2000" dirty="0">
                <a:solidFill>
                  <a:schemeClr val="bg1"/>
                </a:solidFill>
              </a:rPr>
              <a:t>I dette dokument finder du slides målrettet </a:t>
            </a:r>
            <a:r>
              <a:rPr lang="da-DK" sz="2000" dirty="0" smtClean="0">
                <a:solidFill>
                  <a:schemeClr val="bg1"/>
                </a:solidFill>
              </a:rPr>
              <a:t>myndighedsrådgivere i </a:t>
            </a:r>
            <a:r>
              <a:rPr lang="da-DK" sz="2000" dirty="0">
                <a:solidFill>
                  <a:schemeClr val="bg1"/>
                </a:solidFill>
              </a:rPr>
              <a:t>din kommune. </a:t>
            </a:r>
            <a:r>
              <a:rPr lang="da-DK" sz="2000" dirty="0" smtClean="0">
                <a:solidFill>
                  <a:schemeClr val="bg1"/>
                </a:solidFill>
              </a:rPr>
              <a:t>Der er indsat noter i notefeltet, som du kan bruge som inspiration til at formidle indholdet. Noter er skrevet i stikordsformat. De lægger vægt på de centrale dele af formidlingen, men er ikke udtømmende for det indhold som præsenteres.  </a:t>
            </a:r>
          </a:p>
          <a:p>
            <a:endParaRPr lang="da-DK" sz="2000" dirty="0">
              <a:solidFill>
                <a:schemeClr val="bg1"/>
              </a:solidFill>
            </a:endParaRPr>
          </a:p>
          <a:p>
            <a:r>
              <a:rPr lang="da-DK" sz="2000" dirty="0" smtClean="0">
                <a:solidFill>
                  <a:schemeClr val="bg1"/>
                </a:solidFill>
              </a:rPr>
              <a:t>Alle </a:t>
            </a:r>
            <a:r>
              <a:rPr lang="da-DK" sz="2000" dirty="0">
                <a:solidFill>
                  <a:schemeClr val="bg1"/>
                </a:solidFill>
              </a:rPr>
              <a:t>slides er </a:t>
            </a:r>
            <a:r>
              <a:rPr lang="da-DK" sz="2000" dirty="0" err="1">
                <a:solidFill>
                  <a:schemeClr val="bg1"/>
                </a:solidFill>
              </a:rPr>
              <a:t>redigerbare</a:t>
            </a:r>
            <a:r>
              <a:rPr lang="da-DK" sz="2000" dirty="0">
                <a:solidFill>
                  <a:schemeClr val="bg1"/>
                </a:solidFill>
              </a:rPr>
              <a:t> og kan </a:t>
            </a:r>
            <a:r>
              <a:rPr lang="da-DK" sz="2000" dirty="0" smtClean="0">
                <a:solidFill>
                  <a:schemeClr val="bg1"/>
                </a:solidFill>
              </a:rPr>
              <a:t>tilpasses behovet i din kommune</a:t>
            </a:r>
            <a:r>
              <a:rPr lang="da-DK" dirty="0" smtClean="0">
                <a:solidFill>
                  <a:schemeClr val="bg1"/>
                </a:solidFill>
              </a:rPr>
              <a:t>. </a:t>
            </a:r>
            <a:endParaRPr lang="da-DK" dirty="0">
              <a:solidFill>
                <a:schemeClr val="bg1"/>
              </a:solidFill>
            </a:endParaRPr>
          </a:p>
        </p:txBody>
      </p:sp>
    </p:spTree>
    <p:extLst>
      <p:ext uri="{BB962C8B-B14F-4D97-AF65-F5344CB8AC3E}">
        <p14:creationId xmlns:p14="http://schemas.microsoft.com/office/powerpoint/2010/main" val="337025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2177762384"/>
              </p:ext>
            </p:extLst>
          </p:nvPr>
        </p:nvGraphicFramePr>
        <p:xfrm>
          <a:off x="3647728" y="1268760"/>
          <a:ext cx="5544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70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6"/>
            <a:ext cx="7848872" cy="1818203"/>
          </a:xfrm>
        </p:spPr>
        <p:txBody>
          <a:bodyPr/>
          <a:lstStyle/>
          <a:p>
            <a:r>
              <a:rPr lang="da-DK" dirty="0" smtClean="0"/>
              <a:t/>
            </a:r>
            <a:br>
              <a:rPr lang="da-DK" dirty="0" smtClean="0"/>
            </a:br>
            <a:r>
              <a:rPr lang="da-DK" dirty="0"/>
              <a:t/>
            </a:r>
            <a:br>
              <a:rPr lang="da-DK" dirty="0"/>
            </a:br>
            <a:r>
              <a:rPr lang="da-DK" sz="3600" dirty="0" smtClean="0"/>
              <a:t>1. Børnene Først </a:t>
            </a:r>
            <a:br>
              <a:rPr lang="da-DK" sz="3600" dirty="0" smtClean="0"/>
            </a:br>
            <a:r>
              <a:rPr lang="da-DK" sz="3600" dirty="0" smtClean="0"/>
              <a:t/>
            </a:r>
            <a:br>
              <a:rPr lang="da-DK" sz="3600" dirty="0" smtClean="0"/>
            </a:br>
            <a:r>
              <a:rPr lang="da-DK" sz="3600" dirty="0" smtClean="0"/>
              <a:t>Baggrund for den nye lov</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420104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a:bodyPr>
          <a:lstStyle/>
          <a:p>
            <a:pPr marL="285750" indent="-285750">
              <a:buFont typeface="Arial" panose="020B0604020202020204" pitchFamily="34" charset="0"/>
              <a:buChar char="•"/>
            </a:pPr>
            <a:r>
              <a:rPr lang="da-DK" sz="2800" dirty="0"/>
              <a:t>Den politiske aftale om børnene først danner baggrunden for barnets lov. </a:t>
            </a:r>
            <a:endParaRPr lang="da-DK" sz="2800" dirty="0" smtClean="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smtClean="0"/>
              <a:t>Aftalen </a:t>
            </a:r>
            <a:r>
              <a:rPr lang="da-DK" sz="2800" dirty="0"/>
              <a:t>blev til </a:t>
            </a:r>
            <a:r>
              <a:rPr lang="da-DK" sz="2800" dirty="0" smtClean="0"/>
              <a:t>i </a:t>
            </a:r>
            <a:r>
              <a:rPr lang="da-DK" sz="2800" dirty="0"/>
              <a:t>2021 og var en bred politisk aftale.</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Børnene Først</a:t>
            </a:r>
            <a:endParaRPr lang="da-DK" sz="4000" dirty="0">
              <a:solidFill>
                <a:schemeClr val="bg1"/>
              </a:solidFill>
            </a:endParaRPr>
          </a:p>
        </p:txBody>
      </p:sp>
    </p:spTree>
    <p:extLst>
      <p:ext uri="{BB962C8B-B14F-4D97-AF65-F5344CB8AC3E}">
        <p14:creationId xmlns:p14="http://schemas.microsoft.com/office/powerpoint/2010/main" val="331239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285750" indent="-285750">
              <a:buFont typeface="Wingdings" panose="05000000000000000000" pitchFamily="2" charset="2"/>
              <a:buChar char="v"/>
            </a:pPr>
            <a:endParaRPr lang="da-DK" sz="1800" b="1" dirty="0" smtClean="0"/>
          </a:p>
          <a:p>
            <a:pPr marL="342900" indent="-342900">
              <a:buFont typeface="Wingdings" panose="05000000000000000000" pitchFamily="2" charset="2"/>
              <a:buChar char="v"/>
            </a:pPr>
            <a:r>
              <a:rPr lang="da-DK" sz="2400" dirty="0"/>
              <a:t>Bedre og tidligere indsats for udsatte børn og familier</a:t>
            </a:r>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Barnets </a:t>
            </a:r>
            <a:r>
              <a:rPr lang="da-DK" sz="2400" dirty="0"/>
              <a:t>lov – flere rettigheder til børnene</a:t>
            </a:r>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Færre skift og mere stabilitet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Bedre kvalitet i anbringelserne </a:t>
            </a:r>
          </a:p>
          <a:p>
            <a:endParaRPr lang="da-DK" sz="1800" b="1" dirty="0"/>
          </a:p>
          <a:p>
            <a:endParaRPr lang="da-DK" dirty="0"/>
          </a:p>
        </p:txBody>
      </p:sp>
      <p:sp>
        <p:nvSpPr>
          <p:cNvPr id="3" name="Pladsholder til indhold 2"/>
          <p:cNvSpPr>
            <a:spLocks noGrp="1"/>
          </p:cNvSpPr>
          <p:nvPr>
            <p:ph idx="10"/>
          </p:nvPr>
        </p:nvSpPr>
        <p:spPr/>
        <p:txBody>
          <a:bodyPr/>
          <a:lstStyle/>
          <a:p>
            <a:pPr marL="342900" indent="-342900">
              <a:buFont typeface="Wingdings" panose="05000000000000000000" pitchFamily="2" charset="2"/>
              <a:buChar char="v"/>
            </a:pPr>
            <a:endParaRPr lang="da-DK" sz="2000" b="1" dirty="0" smtClean="0"/>
          </a:p>
          <a:p>
            <a:pPr marL="342900" indent="-342900">
              <a:buFont typeface="Wingdings" panose="05000000000000000000" pitchFamily="2" charset="2"/>
              <a:buChar char="v"/>
            </a:pPr>
            <a:r>
              <a:rPr lang="da-DK" sz="2400" dirty="0" smtClean="0"/>
              <a:t>Bedre </a:t>
            </a:r>
            <a:r>
              <a:rPr lang="da-DK" sz="2400" dirty="0"/>
              <a:t>kvalitet i sagsbehandlingen og styrket retssikkerhed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smtClean="0"/>
              <a:t>Godt </a:t>
            </a:r>
            <a:r>
              <a:rPr lang="da-DK" sz="2400" dirty="0"/>
              <a:t>ind i voksenlivet </a:t>
            </a:r>
            <a:endParaRPr lang="da-DK" sz="2400" dirty="0" smtClean="0"/>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Fra aftale til virkelighed </a:t>
            </a:r>
            <a:endParaRPr lang="da-DK" sz="2400" dirty="0"/>
          </a:p>
          <a:p>
            <a:endParaRPr lang="da-DK" sz="1600" b="1" dirty="0"/>
          </a:p>
          <a:p>
            <a:endParaRPr lang="da-DK" dirty="0"/>
          </a:p>
        </p:txBody>
      </p:sp>
      <p:sp>
        <p:nvSpPr>
          <p:cNvPr id="4" name="Titel 3"/>
          <p:cNvSpPr>
            <a:spLocks noGrp="1"/>
          </p:cNvSpPr>
          <p:nvPr>
            <p:ph type="title"/>
          </p:nvPr>
        </p:nvSpPr>
        <p:spPr/>
        <p:txBody>
          <a:bodyPr/>
          <a:lstStyle/>
          <a:p>
            <a:r>
              <a:rPr lang="da-DK" dirty="0" smtClean="0"/>
              <a:t>De centrale sigtepunkter i Børnene først</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368990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7"/>
            <a:ext cx="7848872" cy="756084"/>
          </a:xfrm>
        </p:spPr>
        <p:txBody>
          <a:bodyPr/>
          <a:lstStyle/>
          <a:p>
            <a:r>
              <a:rPr lang="da-DK" dirty="0" smtClean="0"/>
              <a:t/>
            </a:r>
            <a:br>
              <a:rPr lang="da-DK" dirty="0" smtClean="0"/>
            </a:br>
            <a:r>
              <a:rPr lang="da-DK" dirty="0"/>
              <a:t/>
            </a:r>
            <a:br>
              <a:rPr lang="da-DK" dirty="0"/>
            </a:br>
            <a:r>
              <a:rPr lang="da-DK" sz="3600" dirty="0" smtClean="0"/>
              <a:t>2. Barnets lov</a:t>
            </a:r>
            <a:br>
              <a:rPr lang="da-DK" sz="3600" dirty="0" smtClean="0"/>
            </a:br>
            <a:r>
              <a:rPr lang="da-DK" sz="3600" dirty="0" smtClean="0"/>
              <a:t/>
            </a:r>
            <a:br>
              <a:rPr lang="da-DK" sz="3600" dirty="0" smtClean="0"/>
            </a:br>
            <a:r>
              <a:rPr lang="da-DK" sz="3600" dirty="0" smtClean="0"/>
              <a:t>Fokusområder og bestemmelser</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3043776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lnSpcReduction="10000"/>
          </a:bodyPr>
          <a:lstStyle/>
          <a:p>
            <a:pPr marL="457200" indent="-457200">
              <a:buFont typeface="Arial" panose="020B0604020202020204" pitchFamily="34" charset="0"/>
              <a:buChar char="•"/>
            </a:pPr>
            <a:r>
              <a:rPr lang="da-DK" sz="2800" dirty="0"/>
              <a:t>En helt ny </a:t>
            </a:r>
            <a:r>
              <a:rPr lang="da-DK" sz="2800" dirty="0" smtClean="0"/>
              <a:t>hovedlov </a:t>
            </a:r>
            <a:r>
              <a:rPr lang="da-DK" sz="2800" dirty="0"/>
              <a:t>på området. </a:t>
            </a:r>
          </a:p>
          <a:p>
            <a:pPr marL="457200" indent="-457200">
              <a:buFont typeface="Arial" panose="020B0604020202020204" pitchFamily="34" charset="0"/>
              <a:buChar char="•"/>
            </a:pPr>
            <a:r>
              <a:rPr lang="da-DK" sz="2800" dirty="0" smtClean="0"/>
              <a:t>En </a:t>
            </a:r>
            <a:r>
              <a:rPr lang="da-DK" sz="2800" dirty="0"/>
              <a:t>samlet lov for udsatte børn og </a:t>
            </a:r>
            <a:r>
              <a:rPr lang="da-DK" sz="2800" dirty="0" smtClean="0"/>
              <a:t>unge og </a:t>
            </a:r>
            <a:r>
              <a:rPr lang="da-DK" sz="2800" dirty="0"/>
              <a:t>for børn med nedsat fysisk og psykisk funktionsevne.</a:t>
            </a:r>
          </a:p>
          <a:p>
            <a:pPr marL="457200" indent="-457200">
              <a:buFont typeface="Arial" panose="020B0604020202020204" pitchFamily="34" charset="0"/>
              <a:buChar char="•"/>
            </a:pPr>
            <a:r>
              <a:rPr lang="da-DK" sz="2800" dirty="0"/>
              <a:t>Vedtaget i Folketinget den 2. juni 2023.</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Barnets lov </a:t>
            </a:r>
            <a:endParaRPr lang="da-DK" sz="4000" dirty="0">
              <a:solidFill>
                <a:schemeClr val="bg1"/>
              </a:solidFill>
            </a:endParaRPr>
          </a:p>
        </p:txBody>
      </p:sp>
    </p:spTree>
    <p:extLst>
      <p:ext uri="{BB962C8B-B14F-4D97-AF65-F5344CB8AC3E}">
        <p14:creationId xmlns:p14="http://schemas.microsoft.com/office/powerpoint/2010/main" val="100648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40239" y="1816063"/>
            <a:ext cx="10536851" cy="4248151"/>
          </a:xfrm>
          <a:solidFill>
            <a:schemeClr val="bg1">
              <a:lumMod val="95000"/>
            </a:schemeClr>
          </a:solidFill>
        </p:spPr>
        <p:txBody>
          <a:bodyPr>
            <a:normAutofit/>
          </a:bodyPr>
          <a:lstStyle/>
          <a:p>
            <a:pPr marL="285750" indent="-285750">
              <a:buFont typeface="Wingdings" panose="05000000000000000000" pitchFamily="2" charset="2"/>
              <a:buChar char="v"/>
            </a:pPr>
            <a:endParaRPr lang="da-DK" sz="1800" b="1" dirty="0" smtClean="0"/>
          </a:p>
          <a:p>
            <a:pPr marL="457200" lvl="0" indent="-457200">
              <a:buFont typeface="Wingdings" panose="05000000000000000000" pitchFamily="2" charset="2"/>
              <a:buChar char="Ø"/>
            </a:pPr>
            <a:r>
              <a:rPr lang="da-DK" sz="2800" dirty="0"/>
              <a:t>Et tidssvarende børnesyn: Flere rettigheder og løbende inddragelse </a:t>
            </a:r>
          </a:p>
          <a:p>
            <a:pPr marL="457200" indent="-457200">
              <a:buFont typeface="Wingdings" panose="05000000000000000000" pitchFamily="2" charset="2"/>
              <a:buChar char="Ø"/>
            </a:pPr>
            <a:r>
              <a:rPr lang="da-DK" sz="2800" dirty="0" smtClean="0"/>
              <a:t>Fleksible </a:t>
            </a:r>
            <a:r>
              <a:rPr lang="da-DK" sz="2800" dirty="0"/>
              <a:t>sagsforløb med større rum for socialfaglige vurderinger</a:t>
            </a:r>
          </a:p>
          <a:p>
            <a:pPr marL="457200" lvl="0" indent="-457200">
              <a:buFont typeface="Wingdings" panose="05000000000000000000" pitchFamily="2" charset="2"/>
              <a:buChar char="Ø"/>
            </a:pPr>
            <a:r>
              <a:rPr lang="da-DK" sz="2800" dirty="0"/>
              <a:t>Rette hjælp i tide</a:t>
            </a:r>
          </a:p>
          <a:p>
            <a:pPr marL="457200" lvl="0" indent="-457200">
              <a:buFont typeface="Wingdings" panose="05000000000000000000" pitchFamily="2" charset="2"/>
              <a:buChar char="Ø"/>
            </a:pPr>
            <a:r>
              <a:rPr lang="da-DK" sz="2800" dirty="0"/>
              <a:t>Færre skift og mere stabilitet</a:t>
            </a:r>
          </a:p>
          <a:p>
            <a:endParaRPr lang="da-DK" dirty="0"/>
          </a:p>
        </p:txBody>
      </p:sp>
      <p:sp>
        <p:nvSpPr>
          <p:cNvPr id="4" name="Titel 3"/>
          <p:cNvSpPr>
            <a:spLocks noGrp="1"/>
          </p:cNvSpPr>
          <p:nvPr>
            <p:ph type="title"/>
          </p:nvPr>
        </p:nvSpPr>
        <p:spPr/>
        <p:txBody>
          <a:bodyPr/>
          <a:lstStyle/>
          <a:p>
            <a:r>
              <a:rPr lang="da-DK" dirty="0" smtClean="0"/>
              <a:t>Barnets lov – særlige fokusområder</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126796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844551"/>
            <a:ext cx="10538884" cy="612070"/>
          </a:xfrm>
        </p:spPr>
        <p:txBody>
          <a:bodyPr/>
          <a:lstStyle/>
          <a:p>
            <a:r>
              <a:rPr lang="da-DK" dirty="0"/>
              <a:t>N</a:t>
            </a:r>
            <a:r>
              <a:rPr lang="da-DK" dirty="0" smtClean="0"/>
              <a:t>ye </a:t>
            </a:r>
            <a:r>
              <a:rPr lang="da-DK" dirty="0"/>
              <a:t>bestemmelser </a:t>
            </a:r>
            <a:r>
              <a:rPr lang="da-DK" dirty="0" smtClean="0"/>
              <a:t>i barnets lov - Rettigheder</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61002" y="1929922"/>
            <a:ext cx="10538884" cy="4248151"/>
          </a:xfrm>
          <a:solidFill>
            <a:schemeClr val="bg1">
              <a:lumMod val="95000"/>
            </a:schemeClr>
          </a:solidFill>
        </p:spPr>
        <p:txBody>
          <a:bodyPr/>
          <a:lstStyle/>
          <a:p>
            <a:r>
              <a:rPr lang="da-DK" sz="2800" dirty="0"/>
              <a:t>Reglerne </a:t>
            </a:r>
            <a:r>
              <a:rPr lang="da-DK" sz="2800" dirty="0" smtClean="0"/>
              <a:t>er samlet </a:t>
            </a:r>
            <a:r>
              <a:rPr lang="da-DK" sz="2800" dirty="0"/>
              <a:t>i </a:t>
            </a:r>
            <a:r>
              <a:rPr lang="da-DK" sz="2800" dirty="0" smtClean="0"/>
              <a:t>én lov.</a:t>
            </a:r>
            <a:endParaRPr lang="da-DK" sz="2800" dirty="0"/>
          </a:p>
          <a:p>
            <a:endParaRPr lang="da-DK" sz="2800" dirty="0"/>
          </a:p>
          <a:p>
            <a:r>
              <a:rPr lang="da-DK" sz="2800" dirty="0"/>
              <a:t>Flere rettigheder til børn og </a:t>
            </a:r>
            <a:r>
              <a:rPr lang="da-DK" sz="2800" dirty="0" smtClean="0"/>
              <a:t>unge:</a:t>
            </a:r>
            <a:endParaRPr lang="da-DK" sz="2800" dirty="0"/>
          </a:p>
          <a:p>
            <a:pPr marL="457200" indent="-457200">
              <a:buFont typeface="Arial" panose="020B0604020202020204" pitchFamily="34" charset="0"/>
              <a:buChar char="•"/>
            </a:pPr>
            <a:r>
              <a:rPr lang="da-DK" sz="2800" dirty="0"/>
              <a:t>Ret til inddragelse og indflydelse </a:t>
            </a:r>
          </a:p>
          <a:p>
            <a:pPr marL="457200" indent="-457200">
              <a:buFont typeface="Arial" panose="020B0604020202020204" pitchFamily="34" charset="0"/>
              <a:buChar char="•"/>
            </a:pPr>
            <a:r>
              <a:rPr lang="da-DK" sz="2800" dirty="0"/>
              <a:t>Partsbeføjelse i visse sager fra 10 år </a:t>
            </a:r>
          </a:p>
          <a:p>
            <a:pPr marL="457200" indent="-457200">
              <a:buFont typeface="Arial" panose="020B0604020202020204" pitchFamily="34" charset="0"/>
              <a:buChar char="•"/>
            </a:pPr>
            <a:r>
              <a:rPr lang="da-DK" sz="2800" dirty="0"/>
              <a:t>Skal oplyses om retten til en bisidder</a:t>
            </a:r>
          </a:p>
          <a:p>
            <a:pPr marL="457200" indent="-457200">
              <a:buFont typeface="Arial" panose="020B0604020202020204" pitchFamily="34" charset="0"/>
              <a:buChar char="•"/>
            </a:pPr>
            <a:r>
              <a:rPr lang="da-DK" sz="2800" dirty="0"/>
              <a:t>Anmode om (anbringelse, støtteperson under samvær, suspenderet </a:t>
            </a:r>
            <a:r>
              <a:rPr lang="da-DK" sz="2800" dirty="0" smtClean="0"/>
              <a:t>samvær </a:t>
            </a:r>
            <a:r>
              <a:rPr lang="da-DK" sz="2800" dirty="0"/>
              <a:t>og permanent anbringelse</a:t>
            </a:r>
            <a:r>
              <a:rPr lang="da-DK" sz="2800" dirty="0" smtClean="0"/>
              <a: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657222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Brugerdefineret 11">
      <a:dk1>
        <a:sysClr val="windowText" lastClr="000000"/>
      </a:dk1>
      <a:lt1>
        <a:sysClr val="window" lastClr="FFFFFF"/>
      </a:lt1>
      <a:dk2>
        <a:srgbClr val="AF292E"/>
      </a:dk2>
      <a:lt2>
        <a:srgbClr val="7C7679"/>
      </a:lt2>
      <a:accent1>
        <a:srgbClr val="977B78"/>
      </a:accent1>
      <a:accent2>
        <a:srgbClr val="2F526F"/>
      </a:accent2>
      <a:accent3>
        <a:srgbClr val="E4BC2F"/>
      </a:accent3>
      <a:accent4>
        <a:srgbClr val="6C8777"/>
      </a:accent4>
      <a:accent5>
        <a:srgbClr val="C27030"/>
      </a:accent5>
      <a:accent6>
        <a:srgbClr val="AF292E"/>
      </a:accent6>
      <a:hlink>
        <a:srgbClr val="AF292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Social- og Boligstyrelsen_DK-Skabelon.pptx" id="{48163ED1-42B7-4F8B-BD31-1DE7E7FCBC24}" vid="{02041627-A25B-43FE-A220-3CAEEAB82C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1565dc23c4cd4f048ef6bd49b81aaed2</Template>
  <TotalTime>0</TotalTime>
  <Words>7464</Words>
  <Application>Microsoft Office PowerPoint</Application>
  <PresentationFormat>Widescreen</PresentationFormat>
  <Paragraphs>567</Paragraphs>
  <Slides>20</Slides>
  <Notes>20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Wingdings</vt:lpstr>
      <vt:lpstr>Socialstyrelsen DK</vt:lpstr>
      <vt:lpstr>Barnets lov </vt:lpstr>
      <vt:lpstr>Indhold</vt:lpstr>
      <vt:lpstr>  1. Børnene Først   Baggrund for den nye lov   </vt:lpstr>
      <vt:lpstr>PowerPoint-præsentation</vt:lpstr>
      <vt:lpstr>De centrale sigtepunkter i Børnene først</vt:lpstr>
      <vt:lpstr>  2. Barnets lov  Fokusområder og bestemmelser   </vt:lpstr>
      <vt:lpstr>PowerPoint-præsentation</vt:lpstr>
      <vt:lpstr>Barnets lov – særlige fokusområder</vt:lpstr>
      <vt:lpstr>Nye bestemmelser i barnets lov - Rettigheder </vt:lpstr>
      <vt:lpstr>Nye bestemmelser i barnets lov – Sagsskridt   </vt:lpstr>
      <vt:lpstr>Nye bestemmelser i barnets lov – Afgørelser, planer og opfølgning  </vt:lpstr>
      <vt:lpstr>Barnets lov - nye bestemmelser – anbringelse  </vt:lpstr>
      <vt:lpstr>Barnets lov – nye bestemmelser om adoption og permanet anbringelse  </vt:lpstr>
      <vt:lpstr>Forvaltningsret – gælder stadig og vigtigt at være opmærksom på  </vt:lpstr>
      <vt:lpstr>   Barnets lov i praksis   </vt:lpstr>
      <vt:lpstr>Barnets lov i praksis    </vt:lpstr>
      <vt:lpstr>Barnets lov i praksis    </vt:lpstr>
      <vt:lpstr>Børnesyn og Laura Lundys model</vt:lpstr>
      <vt:lpstr>Barnets lov i praksis    </vt:lpstr>
      <vt:lpstr>Barnets lov i praksis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2023-01-17T09:41:13Z</dcterms:created>
  <dcterms:modified xsi:type="dcterms:W3CDTF">2023-09-19T12:10:38Z</dcterms:modified>
</cp:coreProperties>
</file>